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6"/>
  </p:notesMasterIdLst>
  <p:sldIdLst>
    <p:sldId id="258" r:id="rId2"/>
    <p:sldId id="257" r:id="rId3"/>
    <p:sldId id="264" r:id="rId4"/>
    <p:sldId id="273" r:id="rId5"/>
    <p:sldId id="274" r:id="rId6"/>
    <p:sldId id="266" r:id="rId7"/>
    <p:sldId id="275" r:id="rId8"/>
    <p:sldId id="259" r:id="rId9"/>
    <p:sldId id="261" r:id="rId10"/>
    <p:sldId id="271" r:id="rId11"/>
    <p:sldId id="269" r:id="rId12"/>
    <p:sldId id="262" r:id="rId13"/>
    <p:sldId id="276" r:id="rId14"/>
    <p:sldId id="263" r:id="rId15"/>
  </p:sldIdLst>
  <p:sldSz cx="9906000" cy="6858000" type="A4"/>
  <p:notesSz cx="6718300" cy="9855200"/>
  <p:defaultTextStyle>
    <a:defPPr>
      <a:defRPr lang="en-US"/>
    </a:defPPr>
    <a:lvl1pPr marL="0" algn="l" defTabSz="394244" rtl="0" eaLnBrk="1" latinLnBrk="0" hangingPunct="1">
      <a:defRPr sz="1552" kern="1200">
        <a:solidFill>
          <a:schemeClr val="tx1"/>
        </a:solidFill>
        <a:latin typeface="+mn-lt"/>
        <a:ea typeface="+mn-ea"/>
        <a:cs typeface="+mn-cs"/>
      </a:defRPr>
    </a:lvl1pPr>
    <a:lvl2pPr marL="394244" algn="l" defTabSz="394244" rtl="0" eaLnBrk="1" latinLnBrk="0" hangingPunct="1">
      <a:defRPr sz="1552" kern="1200">
        <a:solidFill>
          <a:schemeClr val="tx1"/>
        </a:solidFill>
        <a:latin typeface="+mn-lt"/>
        <a:ea typeface="+mn-ea"/>
        <a:cs typeface="+mn-cs"/>
      </a:defRPr>
    </a:lvl2pPr>
    <a:lvl3pPr marL="788487" algn="l" defTabSz="394244" rtl="0" eaLnBrk="1" latinLnBrk="0" hangingPunct="1">
      <a:defRPr sz="1552" kern="1200">
        <a:solidFill>
          <a:schemeClr val="tx1"/>
        </a:solidFill>
        <a:latin typeface="+mn-lt"/>
        <a:ea typeface="+mn-ea"/>
        <a:cs typeface="+mn-cs"/>
      </a:defRPr>
    </a:lvl3pPr>
    <a:lvl4pPr marL="1182731" algn="l" defTabSz="394244" rtl="0" eaLnBrk="1" latinLnBrk="0" hangingPunct="1">
      <a:defRPr sz="1552" kern="1200">
        <a:solidFill>
          <a:schemeClr val="tx1"/>
        </a:solidFill>
        <a:latin typeface="+mn-lt"/>
        <a:ea typeface="+mn-ea"/>
        <a:cs typeface="+mn-cs"/>
      </a:defRPr>
    </a:lvl4pPr>
    <a:lvl5pPr marL="1576974" algn="l" defTabSz="394244" rtl="0" eaLnBrk="1" latinLnBrk="0" hangingPunct="1">
      <a:defRPr sz="1552" kern="1200">
        <a:solidFill>
          <a:schemeClr val="tx1"/>
        </a:solidFill>
        <a:latin typeface="+mn-lt"/>
        <a:ea typeface="+mn-ea"/>
        <a:cs typeface="+mn-cs"/>
      </a:defRPr>
    </a:lvl5pPr>
    <a:lvl6pPr marL="1971218" algn="l" defTabSz="394244" rtl="0" eaLnBrk="1" latinLnBrk="0" hangingPunct="1">
      <a:defRPr sz="1552" kern="1200">
        <a:solidFill>
          <a:schemeClr val="tx1"/>
        </a:solidFill>
        <a:latin typeface="+mn-lt"/>
        <a:ea typeface="+mn-ea"/>
        <a:cs typeface="+mn-cs"/>
      </a:defRPr>
    </a:lvl6pPr>
    <a:lvl7pPr marL="2365461" algn="l" defTabSz="394244" rtl="0" eaLnBrk="1" latinLnBrk="0" hangingPunct="1">
      <a:defRPr sz="1552" kern="1200">
        <a:solidFill>
          <a:schemeClr val="tx1"/>
        </a:solidFill>
        <a:latin typeface="+mn-lt"/>
        <a:ea typeface="+mn-ea"/>
        <a:cs typeface="+mn-cs"/>
      </a:defRPr>
    </a:lvl7pPr>
    <a:lvl8pPr marL="2759705" algn="l" defTabSz="394244" rtl="0" eaLnBrk="1" latinLnBrk="0" hangingPunct="1">
      <a:defRPr sz="1552" kern="1200">
        <a:solidFill>
          <a:schemeClr val="tx1"/>
        </a:solidFill>
        <a:latin typeface="+mn-lt"/>
        <a:ea typeface="+mn-ea"/>
        <a:cs typeface="+mn-cs"/>
      </a:defRPr>
    </a:lvl8pPr>
    <a:lvl9pPr marL="3153948" algn="l" defTabSz="394244" rtl="0" eaLnBrk="1" latinLnBrk="0" hangingPunct="1">
      <a:defRPr sz="155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5A28"/>
    <a:srgbClr val="0082C8"/>
    <a:srgbClr val="EB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13"/>
    <p:restoredTop sz="93975" autoAdjust="0"/>
  </p:normalViewPr>
  <p:slideViewPr>
    <p:cSldViewPr snapToGrid="0" snapToObjects="1">
      <p:cViewPr>
        <p:scale>
          <a:sx n="100" d="100"/>
          <a:sy n="100" d="100"/>
        </p:scale>
        <p:origin x="-1716" y="-21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1263" cy="494472"/>
          </a:xfrm>
          <a:prstGeom prst="rect">
            <a:avLst/>
          </a:prstGeom>
        </p:spPr>
        <p:txBody>
          <a:bodyPr vert="horz" lIns="91423" tIns="45711" rIns="91423" bIns="4571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05483" y="0"/>
            <a:ext cx="2911263" cy="494472"/>
          </a:xfrm>
          <a:prstGeom prst="rect">
            <a:avLst/>
          </a:prstGeom>
        </p:spPr>
        <p:txBody>
          <a:bodyPr vert="horz" lIns="91423" tIns="45711" rIns="91423" bIns="45711" rtlCol="0"/>
          <a:lstStyle>
            <a:lvl1pPr algn="r">
              <a:defRPr sz="1200"/>
            </a:lvl1pPr>
          </a:lstStyle>
          <a:p>
            <a:fld id="{E0B082EF-BA8F-1D4E-82E9-CEC4553B62C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7263" y="1231900"/>
            <a:ext cx="4803775" cy="3325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3" tIns="45711" rIns="91423" bIns="4571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1830" y="4742816"/>
            <a:ext cx="5374640" cy="3880485"/>
          </a:xfrm>
          <a:prstGeom prst="rect">
            <a:avLst/>
          </a:prstGeom>
        </p:spPr>
        <p:txBody>
          <a:bodyPr vert="horz" lIns="91423" tIns="45711" rIns="91423" bIns="45711" rtlCol="0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60730"/>
            <a:ext cx="2911263" cy="494470"/>
          </a:xfrm>
          <a:prstGeom prst="rect">
            <a:avLst/>
          </a:prstGeom>
        </p:spPr>
        <p:txBody>
          <a:bodyPr vert="horz" lIns="91423" tIns="45711" rIns="91423" bIns="4571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05483" y="9360730"/>
            <a:ext cx="2911263" cy="494470"/>
          </a:xfrm>
          <a:prstGeom prst="rect">
            <a:avLst/>
          </a:prstGeom>
        </p:spPr>
        <p:txBody>
          <a:bodyPr vert="horz" lIns="91423" tIns="45711" rIns="91423" bIns="45711" rtlCol="0" anchor="b"/>
          <a:lstStyle>
            <a:lvl1pPr algn="r">
              <a:defRPr sz="1200"/>
            </a:lvl1pPr>
          </a:lstStyle>
          <a:p>
            <a:fld id="{7122D45D-5942-6A46-ADA1-0B5F8B01E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06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576816" rtl="0" eaLnBrk="1" latinLnBrk="0" hangingPunct="1">
      <a:defRPr sz="2070" kern="1200">
        <a:solidFill>
          <a:schemeClr val="tx1"/>
        </a:solidFill>
        <a:latin typeface="+mn-lt"/>
        <a:ea typeface="+mn-ea"/>
        <a:cs typeface="+mn-cs"/>
      </a:defRPr>
    </a:lvl1pPr>
    <a:lvl2pPr marL="788409" algn="l" defTabSz="1576816" rtl="0" eaLnBrk="1" latinLnBrk="0" hangingPunct="1">
      <a:defRPr sz="2070" kern="1200">
        <a:solidFill>
          <a:schemeClr val="tx1"/>
        </a:solidFill>
        <a:latin typeface="+mn-lt"/>
        <a:ea typeface="+mn-ea"/>
        <a:cs typeface="+mn-cs"/>
      </a:defRPr>
    </a:lvl2pPr>
    <a:lvl3pPr marL="1576816" algn="l" defTabSz="1576816" rtl="0" eaLnBrk="1" latinLnBrk="0" hangingPunct="1">
      <a:defRPr sz="2070" kern="1200">
        <a:solidFill>
          <a:schemeClr val="tx1"/>
        </a:solidFill>
        <a:latin typeface="+mn-lt"/>
        <a:ea typeface="+mn-ea"/>
        <a:cs typeface="+mn-cs"/>
      </a:defRPr>
    </a:lvl3pPr>
    <a:lvl4pPr marL="2365225" algn="l" defTabSz="1576816" rtl="0" eaLnBrk="1" latinLnBrk="0" hangingPunct="1">
      <a:defRPr sz="2070" kern="1200">
        <a:solidFill>
          <a:schemeClr val="tx1"/>
        </a:solidFill>
        <a:latin typeface="+mn-lt"/>
        <a:ea typeface="+mn-ea"/>
        <a:cs typeface="+mn-cs"/>
      </a:defRPr>
    </a:lvl4pPr>
    <a:lvl5pPr marL="3153633" algn="l" defTabSz="1576816" rtl="0" eaLnBrk="1" latinLnBrk="0" hangingPunct="1">
      <a:defRPr sz="2070" kern="1200">
        <a:solidFill>
          <a:schemeClr val="tx1"/>
        </a:solidFill>
        <a:latin typeface="+mn-lt"/>
        <a:ea typeface="+mn-ea"/>
        <a:cs typeface="+mn-cs"/>
      </a:defRPr>
    </a:lvl5pPr>
    <a:lvl6pPr marL="3942042" algn="l" defTabSz="1576816" rtl="0" eaLnBrk="1" latinLnBrk="0" hangingPunct="1">
      <a:defRPr sz="2070" kern="1200">
        <a:solidFill>
          <a:schemeClr val="tx1"/>
        </a:solidFill>
        <a:latin typeface="+mn-lt"/>
        <a:ea typeface="+mn-ea"/>
        <a:cs typeface="+mn-cs"/>
      </a:defRPr>
    </a:lvl6pPr>
    <a:lvl7pPr marL="4730449" algn="l" defTabSz="1576816" rtl="0" eaLnBrk="1" latinLnBrk="0" hangingPunct="1">
      <a:defRPr sz="2070" kern="1200">
        <a:solidFill>
          <a:schemeClr val="tx1"/>
        </a:solidFill>
        <a:latin typeface="+mn-lt"/>
        <a:ea typeface="+mn-ea"/>
        <a:cs typeface="+mn-cs"/>
      </a:defRPr>
    </a:lvl7pPr>
    <a:lvl8pPr marL="5518858" algn="l" defTabSz="1576816" rtl="0" eaLnBrk="1" latinLnBrk="0" hangingPunct="1">
      <a:defRPr sz="2070" kern="1200">
        <a:solidFill>
          <a:schemeClr val="tx1"/>
        </a:solidFill>
        <a:latin typeface="+mn-lt"/>
        <a:ea typeface="+mn-ea"/>
        <a:cs typeface="+mn-cs"/>
      </a:defRPr>
    </a:lvl8pPr>
    <a:lvl9pPr marL="6307266" algn="l" defTabSz="1576816" rtl="0" eaLnBrk="1" latinLnBrk="0" hangingPunct="1">
      <a:defRPr sz="207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36D5-D654-D24E-A672-F046D980ACFC}" type="datetime1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778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994D-0C2E-054B-B81B-537B2F34D486}" type="datetime1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173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7999-807F-514F-9C58-CCA0BF735DC9}" type="datetime1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37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386B-C8DA-A64B-8B9C-FD28215BAE07}" type="datetime1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540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3F2B-851B-E642-8031-1AFDAC0D5D8F}" type="datetime1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174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B110B-14BA-2648-9C85-9ACAEDAB5D5C}" type="datetime1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446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A2F9-A925-7C41-A2F8-8CEFE8397EEF}" type="datetime1">
              <a:rPr lang="ru-RU" smtClean="0"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944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10CD-251B-8D4E-80EC-8EE557DEB270}" type="datetime1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959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2EDD-EB01-004F-A77D-A44AD5F7C663}" type="datetime1">
              <a:rPr lang="ru-RU" smtClean="0"/>
              <a:t>06.02.2023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473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B937-F672-974A-A4F0-0DDE3DA5A3A9}" type="datetime1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356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D22D-5E39-8F4C-B7FD-D0F9E543B3CD}" type="datetime1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701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D3140-0CDD-0A42-841C-3D3BA030B895}" type="datetime1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543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F0BA19D64AE4FBF16E05E481A43BA9925C4934D1B892D475C6B74FE4B1C86031F5317ECB2CC32051A175B568413473C9A4FC62DD27978176A9134309EFs2I" TargetMode="Externa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hyperlink" Target="consultantplus://offline/ref=F0BA19D64AE4FBF16E05E481A43BA9925C4934D1BF90DC77C3BC12EEB9916C33F23E21DC2B8A2C50A175BC644D6B76DCB5A46DDA3C898069B51141E0s8I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663338" y="2849530"/>
            <a:ext cx="79335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   </a:t>
            </a:r>
            <a:endParaRPr lang="ru-RU" sz="1400" dirty="0"/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68730" y="4292165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79862" y="2392348"/>
            <a:ext cx="8809204" cy="1681480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315990" y="2557142"/>
            <a:ext cx="833694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ИСЧИСЛЕНИЕ </a:t>
            </a:r>
            <a:r>
              <a:rPr lang="ru-RU" sz="3200" b="1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СТАЖА </a:t>
            </a:r>
            <a:endParaRPr lang="ru-RU" sz="3200" b="1" dirty="0" smtClean="0">
              <a:solidFill>
                <a:srgbClr val="0070C0"/>
              </a:solidFill>
              <a:latin typeface="Corki" pitchFamily="2" charset="-52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ГОСУДАРСТВЕННОЙ </a:t>
            </a:r>
            <a:r>
              <a:rPr lang="ru-RU" sz="3200" b="1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ГРАЖДАНСКОЙ СЛУЖБЫ</a:t>
            </a:r>
            <a:endParaRPr lang="ru-RU" sz="3600" b="1" dirty="0">
              <a:solidFill>
                <a:srgbClr val="0070C0"/>
              </a:solidFill>
              <a:latin typeface="Corki" panose="00000500000000000000" pitchFamily="2" charset="-52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768599" y="40738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720096" y="23466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51796" y="2158565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</p:spTree>
    <p:extLst>
      <p:ext uri="{BB962C8B-B14F-4D97-AF65-F5344CB8AC3E}">
        <p14:creationId xmlns:p14="http://schemas.microsoft.com/office/powerpoint/2010/main" val="1768796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60261" y="2262472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79859" y="1223947"/>
            <a:ext cx="8809204" cy="897569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Зачет периодов обучения в военных образовательных организациях</a:t>
            </a:r>
            <a:endParaRPr lang="ru-RU" sz="2600" b="1" dirty="0">
              <a:solidFill>
                <a:srgbClr val="0070C0"/>
              </a:solidFill>
              <a:latin typeface="Corki" pitchFamily="2" charset="-52"/>
              <a:cs typeface="Times New Roman" pitchFamily="18" charset="0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2075797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11782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1007098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561505" y="6220315"/>
            <a:ext cx="1845911" cy="169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0423519"/>
              </p:ext>
            </p:extLst>
          </p:nvPr>
        </p:nvGraphicFramePr>
        <p:xfrm>
          <a:off x="1714500" y="2498650"/>
          <a:ext cx="7124700" cy="34063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76940"/>
                <a:gridCol w="1638153"/>
                <a:gridCol w="1409607"/>
              </a:tblGrid>
              <a:tr h="6364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Corki" pitchFamily="2" charset="-52"/>
                          <a:cs typeface="Times New Roman" pitchFamily="18" charset="0"/>
                        </a:rPr>
                        <a:t>Курсанты образовательных </a:t>
                      </a:r>
                      <a:r>
                        <a:rPr lang="ru-RU" sz="2000" b="0" dirty="0" smtClean="0">
                          <a:effectLst/>
                          <a:latin typeface="Corki" pitchFamily="2" charset="-52"/>
                          <a:cs typeface="Times New Roman" pitchFamily="18" charset="0"/>
                        </a:rPr>
                        <a:t>организаций</a:t>
                      </a:r>
                      <a:endParaRPr lang="ru-RU" sz="2000" b="0" dirty="0">
                        <a:effectLst/>
                        <a:latin typeface="Corki" pitchFamily="2" charset="-52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Corki" pitchFamily="2" charset="-52"/>
                          <a:cs typeface="Times New Roman" pitchFamily="18" charset="0"/>
                        </a:rPr>
                        <a:t>Стаж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Corki" pitchFamily="2" charset="-52"/>
                          <a:cs typeface="Times New Roman" pitchFamily="18" charset="0"/>
                        </a:rPr>
                        <a:t>военной службы</a:t>
                      </a:r>
                      <a:endParaRPr lang="ru-RU" sz="2000" b="0" dirty="0">
                        <a:effectLst/>
                        <a:latin typeface="Corki" pitchFamily="2" charset="-52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Corki" pitchFamily="2" charset="-52"/>
                          <a:cs typeface="Times New Roman" pitchFamily="18" charset="0"/>
                        </a:rPr>
                        <a:t>Стаж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Corki" pitchFamily="2" charset="-52"/>
                          <a:cs typeface="Times New Roman" pitchFamily="18" charset="0"/>
                        </a:rPr>
                        <a:t>гражданской службы</a:t>
                      </a:r>
                      <a:endParaRPr lang="ru-RU" sz="2000" b="0" dirty="0">
                        <a:effectLst/>
                        <a:latin typeface="Corki" pitchFamily="2" charset="-52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10692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  <a:cs typeface="Times New Roman" pitchFamily="18" charset="0"/>
                        </a:rPr>
                        <a:t>заключившие контракт о прохождении военной службы по достижении </a:t>
                      </a:r>
                      <a:r>
                        <a:rPr lang="ru-RU" sz="2000" b="0" dirty="0" smtClean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  <a:cs typeface="Times New Roman" pitchFamily="18" charset="0"/>
                        </a:rPr>
                        <a:t>возраста </a:t>
                      </a:r>
                      <a:r>
                        <a:rPr lang="ru-RU" sz="20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  <a:cs typeface="Times New Roman" pitchFamily="18" charset="0"/>
                        </a:rPr>
                        <a:t>18 лет, но не ранее окончания </a:t>
                      </a:r>
                      <a:r>
                        <a:rPr lang="ru-RU" sz="2000" b="0" dirty="0" smtClean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  <a:cs typeface="Times New Roman" pitchFamily="18" charset="0"/>
                        </a:rPr>
                        <a:t>первого </a:t>
                      </a:r>
                      <a:r>
                        <a:rPr lang="ru-RU" sz="20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  <a:cs typeface="Times New Roman" pitchFamily="18" charset="0"/>
                        </a:rPr>
                        <a:t>курса </a:t>
                      </a:r>
                      <a:r>
                        <a:rPr lang="ru-RU" sz="2000" b="0" dirty="0" smtClean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  <a:cs typeface="Times New Roman" pitchFamily="18" charset="0"/>
                        </a:rPr>
                        <a:t>обучения</a:t>
                      </a:r>
                      <a:endParaRPr lang="ru-RU" sz="20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  <a:cs typeface="Times New Roman" pitchFamily="18" charset="0"/>
                        </a:rPr>
                        <a:t>1 день</a:t>
                      </a:r>
                      <a:endParaRPr lang="ru-RU" sz="20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  <a:cs typeface="Times New Roman" pitchFamily="18" charset="0"/>
                        </a:rPr>
                        <a:t>1 день</a:t>
                      </a:r>
                      <a:endParaRPr lang="ru-RU" sz="20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285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  <a:cs typeface="Times New Roman" pitchFamily="18" charset="0"/>
                        </a:rPr>
                        <a:t>до заключения </a:t>
                      </a:r>
                      <a:r>
                        <a:rPr lang="ru-RU" sz="2000" b="0" dirty="0" smtClean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  <a:cs typeface="Times New Roman" pitchFamily="18" charset="0"/>
                        </a:rPr>
                        <a:t>контракта </a:t>
                      </a:r>
                      <a:r>
                        <a:rPr lang="ru-RU" sz="20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  <a:cs typeface="Times New Roman" pitchFamily="18" charset="0"/>
                        </a:rPr>
                        <a:t>о прохождении военной службы по достижении </a:t>
                      </a:r>
                      <a:r>
                        <a:rPr lang="ru-RU" sz="2000" b="0" dirty="0" smtClean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  <a:cs typeface="Times New Roman" pitchFamily="18" charset="0"/>
                        </a:rPr>
                        <a:t>возраста </a:t>
                      </a:r>
                      <a:r>
                        <a:rPr lang="ru-RU" sz="20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  <a:cs typeface="Times New Roman" pitchFamily="18" charset="0"/>
                        </a:rPr>
                        <a:t>18 лет, но не ранее окончания </a:t>
                      </a:r>
                      <a:r>
                        <a:rPr lang="ru-RU" sz="2000" b="0" dirty="0" smtClean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  <a:cs typeface="Times New Roman" pitchFamily="18" charset="0"/>
                        </a:rPr>
                        <a:t>первого </a:t>
                      </a:r>
                      <a:r>
                        <a:rPr lang="ru-RU" sz="20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  <a:cs typeface="Times New Roman" pitchFamily="18" charset="0"/>
                        </a:rPr>
                        <a:t>курса </a:t>
                      </a:r>
                      <a:r>
                        <a:rPr lang="ru-RU" sz="2000" b="0" dirty="0" smtClean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  <a:cs typeface="Times New Roman" pitchFamily="18" charset="0"/>
                        </a:rPr>
                        <a:t>обучения</a:t>
                      </a:r>
                      <a:endParaRPr lang="ru-RU" sz="20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  <a:cs typeface="Times New Roman" pitchFamily="18" charset="0"/>
                        </a:rPr>
                        <a:t>1 день</a:t>
                      </a:r>
                      <a:endParaRPr lang="ru-RU" sz="20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  <a:cs typeface="Times New Roman" pitchFamily="18" charset="0"/>
                        </a:rPr>
                        <a:t>2 дня</a:t>
                      </a:r>
                      <a:endParaRPr lang="ru-RU" sz="20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2" name="Picture 2" descr="230 человечков для презентации на прозрачном фон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1074" y="3896466"/>
            <a:ext cx="2078275" cy="277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80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60261" y="2262472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79859" y="1410933"/>
            <a:ext cx="8809204" cy="663364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2075797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11782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1007098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561508" y="6223001"/>
            <a:ext cx="1845911" cy="169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64048" y="1410933"/>
            <a:ext cx="8040825" cy="637873"/>
          </a:xfrm>
        </p:spPr>
        <p:txBody>
          <a:bodyPr>
            <a:normAutofit/>
          </a:bodyPr>
          <a:lstStyle/>
          <a:p>
            <a:pPr algn="ctr"/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b="1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Включение в стаж гражданской </a:t>
            </a:r>
            <a:r>
              <a:rPr lang="ru-RU" sz="2900" b="1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службы иных </a:t>
            </a:r>
            <a:r>
              <a:rPr lang="ru-RU" sz="2900" b="1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периодов</a:t>
            </a:r>
            <a:endParaRPr lang="ru-RU" sz="2900" b="1" dirty="0">
              <a:solidFill>
                <a:srgbClr val="0070C0"/>
              </a:solidFill>
              <a:latin typeface="Corki" pitchFamily="2" charset="-52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1316924" y="2489116"/>
            <a:ext cx="4435290" cy="3225884"/>
          </a:xfrm>
        </p:spPr>
        <p:txBody>
          <a:bodyPr>
            <a:noAutofit/>
          </a:bodyPr>
          <a:lstStyle/>
          <a:p>
            <a:pPr marL="452628" indent="-342900" algn="just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заявление государственного </a:t>
            </a:r>
            <a:r>
              <a:rPr lang="ru-RU" sz="16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гражданского служащего </a:t>
            </a:r>
            <a:r>
              <a:rPr lang="ru-RU" sz="16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по </a:t>
            </a:r>
            <a:r>
              <a:rPr lang="ru-RU" sz="16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установленной форме</a:t>
            </a:r>
          </a:p>
          <a:p>
            <a:pPr marL="452628" indent="-342900" algn="just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копия </a:t>
            </a:r>
            <a:r>
              <a:rPr lang="ru-RU" sz="16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должностного регламента по замещаемой </a:t>
            </a:r>
            <a:r>
              <a:rPr lang="ru-RU" sz="16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должности государственной </a:t>
            </a:r>
            <a:r>
              <a:rPr lang="ru-RU" sz="16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гражданской службы;</a:t>
            </a:r>
          </a:p>
          <a:p>
            <a:pPr marL="452628" indent="-342900" algn="just">
              <a:buFont typeface="Wingdings" pitchFamily="2" charset="2"/>
              <a:buChar char="Ø"/>
              <a:defRPr/>
            </a:pPr>
            <a:r>
              <a:rPr lang="ru-RU" sz="16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копия </a:t>
            </a:r>
            <a:r>
              <a:rPr lang="ru-RU" sz="16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трудовой книжки </a:t>
            </a:r>
            <a:r>
              <a:rPr lang="ru-RU" sz="16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(сведения </a:t>
            </a:r>
            <a:r>
              <a:rPr lang="ru-RU" sz="16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о трудовой деятельности, оформленные в установленном законодательством Российской Федерации </a:t>
            </a:r>
            <a:r>
              <a:rPr lang="ru-RU" sz="16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порядке);</a:t>
            </a:r>
            <a:endParaRPr lang="ru-RU" sz="1600" dirty="0">
              <a:solidFill>
                <a:srgbClr val="0070C0"/>
              </a:solidFill>
              <a:latin typeface="Corki" pitchFamily="2" charset="-52"/>
              <a:cs typeface="Times New Roman" pitchFamily="18" charset="0"/>
            </a:endParaRPr>
          </a:p>
          <a:p>
            <a:pPr marL="452628" indent="-342900" algn="just" fontAlgn="auto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16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документы</a:t>
            </a:r>
            <a:r>
              <a:rPr lang="ru-RU" sz="16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, содержащие информацию о должностных обязанностях, выполняемых в период, предлагаемый к включению в стаж гражданской службы (например: должностная инструкция, трудовой договор, положение или устав учреждения, приказ о распределении обязанностей).</a:t>
            </a:r>
            <a:endParaRPr lang="ru-RU" sz="1600" dirty="0">
              <a:solidFill>
                <a:srgbClr val="0070C0"/>
              </a:solidFill>
              <a:latin typeface="Corki" pitchFamily="2" charset="-52"/>
            </a:endParaRPr>
          </a:p>
        </p:txBody>
      </p:sp>
      <p:sp>
        <p:nvSpPr>
          <p:cNvPr id="18" name="Объект 17"/>
          <p:cNvSpPr txBox="1">
            <a:spLocks noGrp="1"/>
          </p:cNvSpPr>
          <p:nvPr>
            <p:ph sz="half" idx="2"/>
          </p:nvPr>
        </p:nvSpPr>
        <p:spPr>
          <a:xfrm>
            <a:off x="5952849" y="2536646"/>
            <a:ext cx="3504365" cy="535531"/>
          </a:xfrm>
          <a:prstGeom prst="rect">
            <a:avLst/>
          </a:prstGeom>
          <a:noFill/>
          <a:ln w="19050"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6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Завершение испытательного </a:t>
            </a:r>
            <a:r>
              <a:rPr lang="ru-RU" sz="16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срока </a:t>
            </a:r>
            <a:endParaRPr lang="ru-RU" sz="1600" dirty="0" smtClean="0">
              <a:solidFill>
                <a:srgbClr val="0070C0"/>
              </a:solidFill>
              <a:latin typeface="Corki" pitchFamily="2" charset="-52"/>
              <a:cs typeface="Times New Roman" pitchFamily="18" charset="0"/>
            </a:endParaRP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6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или </a:t>
            </a:r>
            <a:r>
              <a:rPr lang="ru-RU" sz="16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по истечении </a:t>
            </a:r>
            <a:r>
              <a:rPr lang="ru-RU" sz="16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1 месяца службы</a:t>
            </a:r>
            <a:endParaRPr lang="ru-RU" sz="1600" dirty="0">
              <a:solidFill>
                <a:srgbClr val="0070C0"/>
              </a:solidFill>
              <a:latin typeface="Corki" pitchFamily="2" charset="-52"/>
              <a:cs typeface="Times New Roman" pitchFamily="18" charset="0"/>
            </a:endParaRPr>
          </a:p>
        </p:txBody>
      </p:sp>
      <p:sp>
        <p:nvSpPr>
          <p:cNvPr id="24" name="Объект 17"/>
          <p:cNvSpPr txBox="1">
            <a:spLocks/>
          </p:cNvSpPr>
          <p:nvPr/>
        </p:nvSpPr>
        <p:spPr>
          <a:xfrm>
            <a:off x="5962790" y="3257550"/>
            <a:ext cx="3514307" cy="535531"/>
          </a:xfrm>
          <a:prstGeom prst="rect">
            <a:avLst/>
          </a:prstGeom>
          <a:noFill/>
          <a:ln w="19050"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6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Предоставление заявления </a:t>
            </a:r>
            <a:endParaRPr lang="ru-RU" sz="1600" dirty="0" smtClean="0">
              <a:solidFill>
                <a:srgbClr val="0070C0"/>
              </a:solidFill>
              <a:latin typeface="Corki" pitchFamily="2" charset="-52"/>
              <a:cs typeface="Times New Roman" pitchFamily="18" charset="0"/>
            </a:endParaRP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6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и </a:t>
            </a:r>
            <a:r>
              <a:rPr lang="ru-RU" sz="16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других необходимых документов в </a:t>
            </a:r>
            <a:r>
              <a:rPr lang="ru-RU" sz="16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Комиссию</a:t>
            </a:r>
            <a:endParaRPr lang="ru-RU" sz="1800" dirty="0">
              <a:solidFill>
                <a:srgbClr val="0070C0"/>
              </a:solidFill>
              <a:latin typeface="Corki" pitchFamily="2" charset="-52"/>
              <a:cs typeface="Times New Roman" pitchFamily="18" charset="0"/>
            </a:endParaRPr>
          </a:p>
        </p:txBody>
      </p:sp>
      <p:sp>
        <p:nvSpPr>
          <p:cNvPr id="25" name="Объект 17"/>
          <p:cNvSpPr txBox="1">
            <a:spLocks/>
          </p:cNvSpPr>
          <p:nvPr/>
        </p:nvSpPr>
        <p:spPr>
          <a:xfrm>
            <a:off x="5942907" y="3974286"/>
            <a:ext cx="3524248" cy="313932"/>
          </a:xfrm>
          <a:prstGeom prst="rect">
            <a:avLst/>
          </a:prstGeom>
          <a:noFill/>
          <a:ln w="19050"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6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Заседание Комиссии</a:t>
            </a:r>
            <a:endParaRPr lang="ru-RU" sz="1600" dirty="0">
              <a:solidFill>
                <a:srgbClr val="0070C0"/>
              </a:solidFill>
              <a:latin typeface="Corki" pitchFamily="2" charset="-52"/>
              <a:cs typeface="Times New Roman" pitchFamily="18" charset="0"/>
            </a:endParaRPr>
          </a:p>
        </p:txBody>
      </p:sp>
      <p:sp>
        <p:nvSpPr>
          <p:cNvPr id="27" name="Объект 17"/>
          <p:cNvSpPr txBox="1">
            <a:spLocks/>
          </p:cNvSpPr>
          <p:nvPr/>
        </p:nvSpPr>
        <p:spPr>
          <a:xfrm>
            <a:off x="5962790" y="4991175"/>
            <a:ext cx="3524246" cy="535531"/>
          </a:xfrm>
          <a:prstGeom prst="rect">
            <a:avLst/>
          </a:prstGeom>
          <a:noFill/>
          <a:ln w="19050"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6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Издание правового акта о </a:t>
            </a:r>
            <a:r>
              <a:rPr lang="ru-RU" sz="16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включении</a:t>
            </a:r>
          </a:p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6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 в стаж </a:t>
            </a:r>
            <a:r>
              <a:rPr lang="ru-RU" sz="16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иного периода</a:t>
            </a:r>
          </a:p>
        </p:txBody>
      </p:sp>
      <p:sp>
        <p:nvSpPr>
          <p:cNvPr id="22" name="Объект 17"/>
          <p:cNvSpPr txBox="1">
            <a:spLocks/>
          </p:cNvSpPr>
          <p:nvPr/>
        </p:nvSpPr>
        <p:spPr>
          <a:xfrm>
            <a:off x="5932966" y="4478728"/>
            <a:ext cx="3524248" cy="313932"/>
          </a:xfrm>
          <a:prstGeom prst="rect">
            <a:avLst/>
          </a:prstGeom>
          <a:noFill/>
          <a:ln w="19050"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6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Протокол заседания Комиссии</a:t>
            </a:r>
            <a:endParaRPr lang="ru-RU" sz="1600" dirty="0">
              <a:solidFill>
                <a:srgbClr val="0070C0"/>
              </a:solidFill>
              <a:latin typeface="Corki" pitchFamily="2" charset="-5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39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079857" y="2934196"/>
            <a:ext cx="880920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>
              <a:solidFill>
                <a:schemeClr val="accent1">
                  <a:lumMod val="75000"/>
                </a:schemeClr>
              </a:solidFill>
              <a:latin typeface="Corki" panose="00000500000000000000" pitchFamily="2" charset="-52"/>
            </a:endParaRPr>
          </a:p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 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Corki" panose="00000500000000000000" pitchFamily="2" charset="-52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60261" y="2262472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114441" y="1223947"/>
            <a:ext cx="8809204" cy="851850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ОБРАЩАЕМ ВНИМАНИЕ</a:t>
            </a:r>
            <a:endParaRPr lang="ru-RU" sz="2600" b="1" dirty="0">
              <a:solidFill>
                <a:srgbClr val="0070C0"/>
              </a:solidFill>
              <a:latin typeface="Corki" pitchFamily="2" charset="-52"/>
              <a:cs typeface="Times New Roman" pitchFamily="18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600560" y="1410932"/>
            <a:ext cx="84620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                       </a:t>
            </a:r>
            <a:endParaRPr lang="ru-RU" sz="2800" b="1" dirty="0">
              <a:latin typeface="Corki" panose="00000500000000000000" pitchFamily="2" charset="-52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2075797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11782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1007098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561505" y="6220315"/>
            <a:ext cx="1845911" cy="169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564477" y="2308191"/>
            <a:ext cx="7646198" cy="389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/>
              <a:t>	</a:t>
            </a:r>
            <a:endParaRPr lang="ru-RU" sz="2000" dirty="0" smtClean="0"/>
          </a:p>
          <a:p>
            <a:pPr algn="just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>
                <a:solidFill>
                  <a:srgbClr val="0070C0"/>
                </a:solidFill>
                <a:latin typeface="Corki" pitchFamily="2" charset="-52"/>
              </a:rPr>
              <a:t>Сроки, исчисляемые годами, месяцами, неделями, истекают в соответствующее число последнего года, месяца или недели срока. В срок, исчисляемый в календарных неделях или днях, включаются и нерабочие дни.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</a:rPr>
              <a:t>	Если </a:t>
            </a:r>
            <a:r>
              <a:rPr lang="ru-RU" sz="2000" dirty="0">
                <a:solidFill>
                  <a:srgbClr val="0070C0"/>
                </a:solidFill>
                <a:latin typeface="Corki" pitchFamily="2" charset="-52"/>
              </a:rPr>
              <a:t>последний день срока приходится на нерабочий день, то днем окончания срока считается ближайший следующий за ним рабочий день.</a:t>
            </a:r>
          </a:p>
          <a:p>
            <a:pPr algn="just"/>
            <a:r>
              <a:rPr lang="ru-RU" sz="19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	Примеры: </a:t>
            </a:r>
          </a:p>
          <a:p>
            <a:pPr algn="just"/>
            <a:r>
              <a:rPr lang="ru-RU" sz="19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 </a:t>
            </a:r>
            <a:r>
              <a:rPr lang="ru-RU" sz="19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- срок служебного контракта, </a:t>
            </a:r>
            <a:r>
              <a:rPr lang="ru-RU" sz="19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заключенного</a:t>
            </a:r>
            <a:r>
              <a:rPr lang="ru-RU" sz="19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, 01.04.2022 (</a:t>
            </a:r>
            <a:r>
              <a:rPr lang="ru-RU" sz="1900" dirty="0" err="1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Пт</a:t>
            </a:r>
            <a:r>
              <a:rPr lang="ru-RU" sz="19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) </a:t>
            </a:r>
            <a:r>
              <a:rPr lang="ru-RU" sz="19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на один год, истекает </a:t>
            </a:r>
            <a:r>
              <a:rPr lang="ru-RU" sz="19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03.04.2023 (</a:t>
            </a:r>
            <a:r>
              <a:rPr lang="ru-RU" sz="1900" dirty="0" err="1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Пн</a:t>
            </a:r>
            <a:r>
              <a:rPr lang="ru-RU" sz="19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);</a:t>
            </a:r>
          </a:p>
          <a:p>
            <a:pPr algn="just"/>
            <a:r>
              <a:rPr lang="ru-RU" sz="19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 </a:t>
            </a:r>
            <a:r>
              <a:rPr lang="ru-RU" sz="19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- гражданский служащий назначен на должность с </a:t>
            </a:r>
            <a:r>
              <a:rPr lang="ru-RU" sz="19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01.03.2022, то последним днем трехмесячного испытательного срока является </a:t>
            </a:r>
            <a:r>
              <a:rPr lang="ru-RU" sz="19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01.06.2022;</a:t>
            </a:r>
          </a:p>
          <a:p>
            <a:pPr algn="just"/>
            <a:r>
              <a:rPr lang="ru-RU" sz="19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- </a:t>
            </a:r>
            <a:r>
              <a:rPr lang="ru-RU" sz="19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гражданский служащий назначен на должность с </a:t>
            </a:r>
            <a:r>
              <a:rPr lang="ru-RU" sz="19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14.12.2022, без установления испытательного срока, обратиться в Комиссию по исчислению стажа государственной гражданской службы за зачетом иных периодов он может после 15.01.2023.</a:t>
            </a:r>
          </a:p>
        </p:txBody>
      </p:sp>
    </p:spTree>
    <p:extLst>
      <p:ext uri="{BB962C8B-B14F-4D97-AF65-F5344CB8AC3E}">
        <p14:creationId xmlns:p14="http://schemas.microsoft.com/office/powerpoint/2010/main" val="351093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079857" y="2934196"/>
            <a:ext cx="880920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>
              <a:solidFill>
                <a:schemeClr val="accent1">
                  <a:lumMod val="75000"/>
                </a:schemeClr>
              </a:solidFill>
              <a:latin typeface="Corki" panose="00000500000000000000" pitchFamily="2" charset="-52"/>
            </a:endParaRPr>
          </a:p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 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Corki" panose="00000500000000000000" pitchFamily="2" charset="-52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60261" y="2262472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114441" y="1223947"/>
            <a:ext cx="8809204" cy="851850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Нормативные правовые акты</a:t>
            </a:r>
            <a:endParaRPr lang="ru-RU" sz="2600" b="1" dirty="0">
              <a:solidFill>
                <a:srgbClr val="0070C0"/>
              </a:solidFill>
              <a:latin typeface="Corki" pitchFamily="2" charset="-52"/>
              <a:cs typeface="Times New Roman" pitchFamily="18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600560" y="1410932"/>
            <a:ext cx="846207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                       </a:t>
            </a:r>
            <a:endParaRPr lang="ru-RU" sz="2800" b="1" dirty="0">
              <a:latin typeface="Corki" panose="00000500000000000000" pitchFamily="2" charset="-52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2075797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11782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1007098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561505" y="6220315"/>
            <a:ext cx="1845911" cy="169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564477" y="2308191"/>
            <a:ext cx="7646198" cy="3708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/>
              <a:t>	</a:t>
            </a:r>
            <a:endParaRPr lang="ru-RU" sz="2000" dirty="0" smtClean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300" dirty="0" smtClean="0">
                <a:solidFill>
                  <a:srgbClr val="0070C0"/>
                </a:solidFill>
                <a:latin typeface="Corki" pitchFamily="2" charset="-52"/>
              </a:rPr>
              <a:t>Федеральный </a:t>
            </a:r>
            <a:r>
              <a:rPr lang="ru-RU" sz="1300" dirty="0">
                <a:solidFill>
                  <a:srgbClr val="0070C0"/>
                </a:solidFill>
                <a:latin typeface="Corki" pitchFamily="2" charset="-52"/>
              </a:rPr>
              <a:t>закон от 27.07.2004 № 79-ФЗ «О государственной гражданской службе Российской Федерации»;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300" dirty="0">
                <a:solidFill>
                  <a:srgbClr val="0070C0"/>
                </a:solidFill>
                <a:latin typeface="Corki" pitchFamily="2" charset="-52"/>
              </a:rPr>
              <a:t>Федеральный закон от 27.05.1998 № 76-ФЗ «О статусе военнослужащих»;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300" dirty="0">
                <a:solidFill>
                  <a:srgbClr val="0070C0"/>
                </a:solidFill>
                <a:latin typeface="Corki" pitchFamily="2" charset="-52"/>
              </a:rPr>
              <a:t>Указ Президента Российской Федерации от 19.11.2007 № 1532 «Об исчислении стажа государственной гражданской службы Российской Федерации для установления государственным гражданским служащим Российской Федерации ежемесячной надбавки к должностному окладу за выслугу лет на государственной гражданской службе Российской Федерации, определения продолжительности ежегодного дополнительного оплачиваемого отпуска за выслугу лет и размера поощрений за безупречную и эффективную государственную гражданскую службу Российской Федерации»;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300" dirty="0">
                <a:solidFill>
                  <a:srgbClr val="0070C0"/>
                </a:solidFill>
                <a:latin typeface="Corki" pitchFamily="2" charset="-52"/>
              </a:rPr>
              <a:t>Закон Мурманской области от 13.10.2005 № 660-01-ЗМО «О государственной гражданской службе Мурманской области»;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300" dirty="0">
                <a:solidFill>
                  <a:srgbClr val="0070C0"/>
                </a:solidFill>
                <a:latin typeface="Corki" pitchFamily="2" charset="-52"/>
              </a:rPr>
              <a:t>Постановление Правительства РФ от 22.09.1993 № 941 «О порядке исчисления выслуги лет, назначения и выплаты пенсий, компенсаций и пособий лицам, проходившим военную службу в качестве офицеров, прапорщиков, мичманов и военнослужащих сверхсрочной службы или по контракту в качестве солдат, матросов, сержантов и старшин либо службу в органах внутренних дел, федеральной противопожарной службе Государственной противопожарной службы, учреждениях и органах уголовно-исполнительной системы, органах принудительного исполнения Российской Федерации, войсках национальной гвардии Российской Федерации, и их семьям в Российской Федерации»;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300" dirty="0">
                <a:solidFill>
                  <a:srgbClr val="0070C0"/>
                </a:solidFill>
                <a:latin typeface="Corki" pitchFamily="2" charset="-52"/>
              </a:rPr>
              <a:t>Распоряжение Правительства Мурманской области от 30.10.2015 № 279-РП «Об утверждении Порядка рассмотрения и принятия решений о включении периодов государственной службы и иных периодов замещения должностей в стаж государственной гражданской службы государственным гражданским служащим исполнительных органов государственной власти Мурманской области» (в ред. 162-РП);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sz="1300" dirty="0">
                <a:solidFill>
                  <a:srgbClr val="0070C0"/>
                </a:solidFill>
                <a:latin typeface="Corki" pitchFamily="2" charset="-52"/>
              </a:rPr>
              <a:t>Письмо Минтруда РФ от 23.06.1999 № 4190-ВР  «О включении в стаж государственной службы периодов военной службы»</a:t>
            </a:r>
            <a:endParaRPr lang="ru-RU" sz="1300" dirty="0" smtClean="0">
              <a:solidFill>
                <a:srgbClr val="0070C0"/>
              </a:solidFill>
              <a:latin typeface="Corki" pitchFamily="2" charset="-5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316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663338" y="2849530"/>
            <a:ext cx="79335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   </a:t>
            </a:r>
            <a:endParaRPr lang="ru-RU" sz="1400" dirty="0"/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68730" y="4292165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79862" y="2493943"/>
            <a:ext cx="8809204" cy="1326728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372958" y="2778988"/>
            <a:ext cx="83369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                          </a:t>
            </a:r>
            <a:r>
              <a:rPr lang="ru-RU" sz="36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СПАСИБО ЗА ВНИМАНИЕ</a:t>
            </a:r>
            <a:endParaRPr lang="ru-RU" sz="3600" dirty="0">
              <a:latin typeface="Corki" panose="00000500000000000000" pitchFamily="2" charset="-52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768599" y="40738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720096" y="23466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51796" y="2158565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561508" y="6223001"/>
            <a:ext cx="1845911" cy="169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91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190 человечков для презентации на прозрачном фон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137" y="2583637"/>
            <a:ext cx="2918655" cy="2918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3473288" y="2793859"/>
            <a:ext cx="5868254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algn="just">
              <a:spcAft>
                <a:spcPts val="400"/>
              </a:spcAft>
              <a:defRPr/>
            </a:pPr>
            <a:r>
              <a:rPr lang="ru-RU" sz="20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Для замещения определенных групп должностей государственной гражданской </a:t>
            </a:r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службы;</a:t>
            </a:r>
            <a:endParaRPr lang="ru-RU" sz="2000" dirty="0">
              <a:solidFill>
                <a:srgbClr val="0070C0"/>
              </a:solidFill>
              <a:latin typeface="Corki" pitchFamily="2" charset="-52"/>
              <a:cs typeface="Times New Roman" pitchFamily="18" charset="0"/>
            </a:endParaRPr>
          </a:p>
          <a:p>
            <a:pPr marL="109728" algn="just" fontAlgn="auto">
              <a:spcBef>
                <a:spcPts val="0"/>
              </a:spcBef>
              <a:spcAft>
                <a:spcPts val="400"/>
              </a:spcAft>
              <a:defRPr/>
            </a:pPr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Для </a:t>
            </a:r>
            <a:r>
              <a:rPr lang="ru-RU" sz="20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начисления ежемесячной надбавки к должностному окладу за выслугу лет на гражданской </a:t>
            </a:r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службе;</a:t>
            </a:r>
            <a:endParaRPr lang="ru-RU" sz="2000" dirty="0">
              <a:solidFill>
                <a:srgbClr val="0070C0"/>
              </a:solidFill>
              <a:latin typeface="Corki" pitchFamily="2" charset="-52"/>
              <a:cs typeface="Times New Roman" pitchFamily="18" charset="0"/>
            </a:endParaRPr>
          </a:p>
          <a:p>
            <a:pPr marL="109728" algn="just" fontAlgn="auto">
              <a:spcBef>
                <a:spcPts val="0"/>
              </a:spcBef>
              <a:spcAft>
                <a:spcPts val="400"/>
              </a:spcAft>
              <a:defRPr/>
            </a:pPr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Для </a:t>
            </a:r>
            <a:r>
              <a:rPr lang="ru-RU" sz="20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предоставления ежегодного дополнительного оплачиваемого отпуска за выслугу лет на гражданской службе;</a:t>
            </a:r>
          </a:p>
          <a:p>
            <a:pPr marL="109728" algn="just">
              <a:spcAft>
                <a:spcPts val="400"/>
              </a:spcAft>
              <a:defRPr/>
            </a:pPr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Для </a:t>
            </a:r>
            <a:r>
              <a:rPr lang="ru-RU" sz="20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назначения пенсии за выслугу лет государственным гражданским </a:t>
            </a:r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служащим</a:t>
            </a:r>
            <a:endParaRPr lang="ru-RU" sz="2000" strike="sngStrike" dirty="0">
              <a:solidFill>
                <a:srgbClr val="0070C0"/>
              </a:solidFill>
              <a:latin typeface="Corki" pitchFamily="2" charset="-52"/>
              <a:cs typeface="Times New Roman" pitchFamily="18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60261" y="2262472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96796" y="1153580"/>
            <a:ext cx="8809204" cy="897569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960211" y="1356142"/>
            <a:ext cx="757343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Расчет стажа </a:t>
            </a:r>
            <a:r>
              <a:rPr lang="ru-RU" sz="2600" b="1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гражданской службы </a:t>
            </a:r>
            <a:r>
              <a:rPr lang="ru-RU" sz="2600" b="1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необходим:</a:t>
            </a:r>
            <a:endParaRPr lang="ru-RU" sz="2600" b="1" dirty="0">
              <a:solidFill>
                <a:srgbClr val="0070C0"/>
              </a:solidFill>
              <a:latin typeface="Corki" panose="00000500000000000000" pitchFamily="2" charset="-52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2075797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11782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1007098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561504" y="6454231"/>
            <a:ext cx="1845911" cy="169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145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392865" y="2495356"/>
            <a:ext cx="8203981" cy="25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80000"/>
              </a:lnSpc>
              <a:buFont typeface="Wingdings" pitchFamily="2" charset="2"/>
              <a:buChar char="Ø"/>
            </a:pPr>
            <a:endParaRPr lang="ru-RU" sz="13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60261" y="2262472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106321" y="1235010"/>
            <a:ext cx="8809204" cy="850312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392866" y="1225485"/>
            <a:ext cx="84138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 </a:t>
            </a:r>
            <a:r>
              <a:rPr lang="ru-RU" sz="2600" b="1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Требования к стажу для замещения определенных групп должностей государственной гражданской службы</a:t>
            </a:r>
            <a:endParaRPr lang="ru-RU" sz="2600" b="1" dirty="0">
              <a:solidFill>
                <a:schemeClr val="accent1">
                  <a:lumMod val="50000"/>
                </a:schemeClr>
              </a:solidFill>
              <a:latin typeface="Corki" panose="00000500000000000000" pitchFamily="2" charset="-52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2075797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11782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1007098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578442" y="6464863"/>
            <a:ext cx="1845911" cy="169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982068"/>
              </p:ext>
            </p:extLst>
          </p:nvPr>
        </p:nvGraphicFramePr>
        <p:xfrm>
          <a:off x="1539835" y="2306613"/>
          <a:ext cx="7947065" cy="42991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4745"/>
                <a:gridCol w="1504167"/>
                <a:gridCol w="2089120"/>
                <a:gridCol w="2779033"/>
              </a:tblGrid>
              <a:tr h="380357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effectLst/>
                          <a:latin typeface="Corki" pitchFamily="2" charset="-52"/>
                        </a:rPr>
                        <a:t>Группа должностей</a:t>
                      </a:r>
                      <a:endParaRPr lang="ru-RU" sz="1300" b="0" dirty="0"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effectLst/>
                          <a:latin typeface="Corki" pitchFamily="2" charset="-52"/>
                        </a:rPr>
                        <a:t>Категория должностей</a:t>
                      </a:r>
                      <a:endParaRPr lang="ru-RU" sz="1300" b="0" dirty="0"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chemeClr val="bg1"/>
                          </a:solidFill>
                          <a:effectLst/>
                          <a:latin typeface="Corki" pitchFamily="2" charset="-52"/>
                        </a:rPr>
                        <a:t>Должность</a:t>
                      </a:r>
                      <a:endParaRPr lang="ru-RU" sz="1300" b="0" dirty="0">
                        <a:solidFill>
                          <a:schemeClr val="bg1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effectLst/>
                          <a:latin typeface="Corki" pitchFamily="2" charset="-52"/>
                        </a:rPr>
                        <a:t>Минимальные требования к стажу</a:t>
                      </a:r>
                      <a:endParaRPr lang="ru-RU" sz="1300" b="0" dirty="0"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</a:tr>
              <a:tr h="228491">
                <a:tc rowSpan="4"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высшая группа</a:t>
                      </a:r>
                      <a:endParaRPr lang="ru-RU" sz="13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6"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«руководители»</a:t>
                      </a:r>
                      <a:endParaRPr lang="ru-RU" sz="13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министр</a:t>
                      </a:r>
                      <a:endParaRPr lang="ru-RU" sz="13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  <a:tc rowSpan="4"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не менее четырех лет стажа гражданской службы или стажа работы по специальности, направлению подготовки</a:t>
                      </a:r>
                      <a:endParaRPr lang="ru-RU" sz="13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</a:tr>
              <a:tr h="3803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первый заместитель министра</a:t>
                      </a:r>
                      <a:endParaRPr lang="ru-RU" sz="13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4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заместитель министра</a:t>
                      </a:r>
                      <a:endParaRPr lang="ru-RU" sz="13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4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начальник управления</a:t>
                      </a:r>
                      <a:endParaRPr lang="ru-RU" sz="13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8558">
                <a:tc rowSpan="2"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главная группа</a:t>
                      </a:r>
                      <a:endParaRPr lang="ru-RU" sz="13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заместитель начальника управления</a:t>
                      </a:r>
                      <a:endParaRPr lang="ru-RU" sz="13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  <a:tc rowSpan="2"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не менее двух лет стажа гражданской службы или стажа работы по специальности, направлению подготовки</a:t>
                      </a:r>
                      <a:endParaRPr lang="ru-RU" sz="13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</a:tr>
              <a:tr h="5579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начальник отдела</a:t>
                      </a:r>
                      <a:endParaRPr lang="ru-RU" sz="13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0357">
                <a:tc rowSpan="3"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ведущая группа</a:t>
                      </a:r>
                      <a:endParaRPr lang="ru-RU" sz="13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«руководители»</a:t>
                      </a:r>
                      <a:endParaRPr lang="ru-RU" sz="13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заместитель начальника отдела</a:t>
                      </a:r>
                      <a:endParaRPr lang="ru-RU" sz="13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  <a:tc rowSpan="7"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без предъявления требований к стажу</a:t>
                      </a:r>
                      <a:endParaRPr lang="ru-RU" sz="13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</a:tr>
              <a:tr h="2284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заведующий сектором</a:t>
                      </a:r>
                      <a:endParaRPr lang="ru-RU" sz="13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4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«специалисты»</a:t>
                      </a:r>
                      <a:endParaRPr lang="ru-RU" sz="13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консультант</a:t>
                      </a:r>
                      <a:endParaRPr lang="ru-RU" sz="13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491">
                <a:tc rowSpan="2"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старшая группа</a:t>
                      </a:r>
                      <a:endParaRPr lang="ru-RU" sz="13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«специалисты»</a:t>
                      </a:r>
                      <a:endParaRPr lang="ru-RU" sz="13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главный специалист</a:t>
                      </a:r>
                      <a:endParaRPr lang="ru-RU" sz="13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49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ведущий специалист</a:t>
                      </a:r>
                      <a:endParaRPr lang="ru-RU" sz="13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491">
                <a:tc rowSpan="2"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младшая группа</a:t>
                      </a:r>
                      <a:endParaRPr lang="ru-RU" sz="13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«</a:t>
                      </a:r>
                      <a:r>
                        <a:rPr lang="ru-RU" sz="1300" dirty="0" smtClean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обеспечивающие</a:t>
                      </a:r>
                    </a:p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специалисты</a:t>
                      </a:r>
                      <a:r>
                        <a:rPr lang="ru-RU" sz="13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»</a:t>
                      </a:r>
                      <a:endParaRPr lang="ru-RU" sz="13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специалист 1 категории</a:t>
                      </a:r>
                      <a:endParaRPr lang="ru-RU" sz="13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60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специалист 2 категории</a:t>
                      </a:r>
                      <a:endParaRPr lang="ru-RU" sz="13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36310" marR="36310" marT="9391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73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392865" y="2495356"/>
            <a:ext cx="8203981" cy="25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80000"/>
              </a:lnSpc>
              <a:buFont typeface="Wingdings" pitchFamily="2" charset="2"/>
              <a:buChar char="Ø"/>
            </a:pPr>
            <a:endParaRPr lang="ru-RU" sz="13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60261" y="2262472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96796" y="1178228"/>
            <a:ext cx="8809204" cy="850312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2076450" y="1225485"/>
            <a:ext cx="653221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 Ежемесячная надбавка к должностному окладу </a:t>
            </a:r>
          </a:p>
          <a:p>
            <a:pPr algn="ctr"/>
            <a:r>
              <a:rPr lang="ru-RU" sz="2600" b="1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за выслугу лет на гражданской службе</a:t>
            </a:r>
            <a:endParaRPr lang="ru-RU" sz="2600" b="1" dirty="0">
              <a:solidFill>
                <a:schemeClr val="accent1">
                  <a:lumMod val="50000"/>
                </a:schemeClr>
              </a:solidFill>
              <a:latin typeface="Corki" panose="00000500000000000000" pitchFamily="2" charset="-52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2075797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11782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1007098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434506" y="6447930"/>
            <a:ext cx="1845911" cy="169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9333957"/>
              </p:ext>
            </p:extLst>
          </p:nvPr>
        </p:nvGraphicFramePr>
        <p:xfrm>
          <a:off x="2535948" y="2628900"/>
          <a:ext cx="5930900" cy="29279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65450"/>
                <a:gridCol w="2965450"/>
              </a:tblGrid>
              <a:tr h="885349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Corki" pitchFamily="2" charset="-52"/>
                        </a:rPr>
                        <a:t>стаж </a:t>
                      </a:r>
                      <a:r>
                        <a:rPr lang="ru-RU" sz="2000" b="0" dirty="0">
                          <a:effectLst/>
                          <a:latin typeface="Corki" pitchFamily="2" charset="-52"/>
                        </a:rPr>
                        <a:t>гражданской службы</a:t>
                      </a:r>
                      <a:endParaRPr lang="ru-RU" sz="2000" b="0" dirty="0"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effectLst/>
                          <a:latin typeface="Corki" pitchFamily="2" charset="-52"/>
                        </a:rPr>
                        <a:t>надбавка </a:t>
                      </a:r>
                      <a:r>
                        <a:rPr lang="ru-RU" sz="2000" b="0" dirty="0">
                          <a:effectLst/>
                          <a:latin typeface="Corki" pitchFamily="2" charset="-52"/>
                        </a:rPr>
                        <a:t>за выслугу лет</a:t>
                      </a:r>
                    </a:p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Corki" pitchFamily="2" charset="-52"/>
                        </a:rPr>
                        <a:t>на гражданской службе</a:t>
                      </a:r>
                    </a:p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Corki" pitchFamily="2" charset="-52"/>
                        </a:rPr>
                        <a:t>(в процентах)</a:t>
                      </a:r>
                      <a:endParaRPr lang="ru-RU" sz="2000" b="0" dirty="0"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</a:tr>
              <a:tr h="466725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от 1 года до 5 лет</a:t>
                      </a:r>
                      <a:endParaRPr lang="ru-RU" sz="20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10%</a:t>
                      </a:r>
                      <a:endParaRPr lang="ru-RU" sz="20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</a:tr>
              <a:tr h="466725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от 5 до 10 лет</a:t>
                      </a:r>
                      <a:endParaRPr lang="ru-RU" sz="20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15%</a:t>
                      </a:r>
                      <a:endParaRPr lang="ru-RU" sz="20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66725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от 10 до 15 лет</a:t>
                      </a:r>
                      <a:endParaRPr lang="ru-RU" sz="20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20%</a:t>
                      </a:r>
                      <a:endParaRPr lang="ru-RU" sz="20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</a:tr>
              <a:tr h="466725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свыше 15 лет</a:t>
                      </a:r>
                      <a:endParaRPr lang="ru-RU" sz="20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30%</a:t>
                      </a:r>
                      <a:endParaRPr lang="ru-RU" sz="20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8" name="Picture 2" descr="190 человечков для презентации на прозрачном фон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0394" y="3966015"/>
            <a:ext cx="1688671" cy="2713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381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318438" y="2495356"/>
            <a:ext cx="8203981" cy="25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80000"/>
              </a:lnSpc>
              <a:buFont typeface="Wingdings" pitchFamily="2" charset="2"/>
              <a:buChar char="Ø"/>
            </a:pPr>
            <a:endParaRPr lang="ru-RU" sz="13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60261" y="2262472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96796" y="1225485"/>
            <a:ext cx="8809204" cy="812555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392866" y="1172220"/>
            <a:ext cx="841383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 </a:t>
            </a:r>
            <a:r>
              <a:rPr lang="ru-RU" sz="2600" b="1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Продолжительность ежегодного </a:t>
            </a:r>
            <a:r>
              <a:rPr lang="ru-RU" sz="2600" b="1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дополнительного оплачиваемого отпуска </a:t>
            </a:r>
          </a:p>
          <a:p>
            <a:pPr algn="ctr"/>
            <a:r>
              <a:rPr lang="ru-RU" sz="2600" b="1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за выслугу лет на государственной гражданской службе</a:t>
            </a:r>
            <a:endParaRPr lang="ru-RU" sz="2600" b="1" dirty="0">
              <a:solidFill>
                <a:schemeClr val="accent1">
                  <a:lumMod val="50000"/>
                </a:schemeClr>
              </a:solidFill>
              <a:latin typeface="Corki" panose="00000500000000000000" pitchFamily="2" charset="-52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2075797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11782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1007098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578442" y="6464863"/>
            <a:ext cx="1845911" cy="169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9695429"/>
              </p:ext>
            </p:extLst>
          </p:nvPr>
        </p:nvGraphicFramePr>
        <p:xfrm>
          <a:off x="2341646" y="2747733"/>
          <a:ext cx="6157564" cy="26988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78782"/>
                <a:gridCol w="3078782"/>
              </a:tblGrid>
              <a:tr h="716984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Corki" pitchFamily="2" charset="-52"/>
                        </a:rPr>
                        <a:t>стаж гражданской службы</a:t>
                      </a:r>
                      <a:endParaRPr lang="ru-RU" sz="2000" b="0" dirty="0"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effectLst/>
                          <a:latin typeface="Corki" pitchFamily="2" charset="-52"/>
                        </a:rPr>
                        <a:t>дополнительные дни отпуска</a:t>
                      </a:r>
                      <a:endParaRPr lang="ru-RU" sz="2000" b="0" dirty="0"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</a:tr>
              <a:tr h="520616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от 1 года до 5 лет</a:t>
                      </a:r>
                      <a:endParaRPr lang="ru-RU" sz="20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1 календарный день</a:t>
                      </a:r>
                      <a:endParaRPr lang="ru-RU" sz="200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</a:tr>
              <a:tr h="520616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от 5 до 10 лет</a:t>
                      </a:r>
                      <a:endParaRPr lang="ru-RU" sz="20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5 календарных дней</a:t>
                      </a:r>
                      <a:endParaRPr lang="ru-RU" sz="20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19988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от 10 до 15 лет</a:t>
                      </a:r>
                      <a:endParaRPr lang="ru-RU" sz="20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7 календарных дней</a:t>
                      </a:r>
                      <a:endParaRPr lang="ru-RU" sz="20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</a:tr>
              <a:tr h="520616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15 лет и более</a:t>
                      </a:r>
                      <a:endParaRPr lang="ru-RU" sz="20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10 календарных дней</a:t>
                      </a:r>
                      <a:endParaRPr lang="ru-RU" sz="200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8" name="Picture 2" descr="190 человечков для презентации на прозрачном фон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076" y="3857625"/>
            <a:ext cx="2428924" cy="2775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51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60261" y="2262472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96796" y="1223947"/>
            <a:ext cx="8809204" cy="874717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476779" y="1415083"/>
            <a:ext cx="7573435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600" b="1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Стаж гражданской службы включает в себя</a:t>
            </a:r>
            <a:r>
              <a:rPr lang="ru-RU" sz="2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2075797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11782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1007098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1476779" y="2896854"/>
            <a:ext cx="3567187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algn="just"/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Corki" pitchFamily="2" charset="-52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Периоды </a:t>
            </a:r>
            <a:r>
              <a:rPr lang="ru-RU" sz="20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замещения должностей в соответствии с Перечнем периодов государственной службы, включаемых в стаж государственной гражданской службы Российской </a:t>
            </a:r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Федерации</a:t>
            </a:r>
            <a:endParaRPr lang="ru-RU" sz="2000" dirty="0">
              <a:solidFill>
                <a:srgbClr val="0070C0"/>
              </a:solidFill>
              <a:latin typeface="Corki" pitchFamily="2" charset="-52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4"/>
          <p:cNvSpPr txBox="1">
            <a:spLocks noChangeArrowheads="1"/>
          </p:cNvSpPr>
          <p:nvPr/>
        </p:nvSpPr>
        <p:spPr bwMode="auto">
          <a:xfrm>
            <a:off x="5357461" y="2842202"/>
            <a:ext cx="3977040" cy="340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algn="just"/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Периоды</a:t>
            </a:r>
            <a:r>
              <a:rPr lang="ru-RU" sz="20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, не предусмотренные Перечнем, включаемые в стаж гражданской службы решением руководителя государственного </a:t>
            </a:r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органа </a:t>
            </a:r>
            <a:r>
              <a:rPr lang="ru-RU" sz="20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(так называемые иные периоды)</a:t>
            </a:r>
          </a:p>
          <a:p>
            <a:pPr algn="just"/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	В </a:t>
            </a:r>
            <a:r>
              <a:rPr lang="ru-RU" sz="20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стаж включаются </a:t>
            </a:r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те иные </a:t>
            </a:r>
            <a:r>
              <a:rPr lang="ru-RU" sz="20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периоды работы, когда были приобретены опыт и знания, необходимые государственным гражданским служащим для выполнения должностных обязанностей в настоящее время, но </a:t>
            </a:r>
            <a:r>
              <a:rPr lang="ru-RU" sz="2000" b="1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не более </a:t>
            </a:r>
            <a:r>
              <a:rPr lang="en-US" sz="2000" b="1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5 </a:t>
            </a:r>
            <a:r>
              <a:rPr lang="ru-RU" sz="2000" b="1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лет.</a:t>
            </a:r>
          </a:p>
          <a:p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6985590" y="2413591"/>
            <a:ext cx="327621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3423922" y="2413591"/>
            <a:ext cx="383713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602687" y="6432966"/>
            <a:ext cx="1845911" cy="169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beketova\Desktop\image047-2-720x72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4765" y="4672489"/>
            <a:ext cx="1899922" cy="1899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67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392865" y="2495356"/>
            <a:ext cx="8203981" cy="252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80000"/>
              </a:lnSpc>
              <a:buFont typeface="Wingdings" pitchFamily="2" charset="2"/>
              <a:buChar char="Ø"/>
            </a:pPr>
            <a:endParaRPr lang="ru-RU" sz="13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60261" y="2262472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96796" y="1201087"/>
            <a:ext cx="8809204" cy="863883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392866" y="1212416"/>
            <a:ext cx="8413832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 </a:t>
            </a:r>
            <a:r>
              <a:rPr lang="ru-RU" sz="2600" b="1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Периоды, засчитываемые в стаж государственной гражданской службы </a:t>
            </a:r>
          </a:p>
          <a:p>
            <a:pPr algn="ctr"/>
            <a:r>
              <a:rPr lang="ru-RU" sz="2600" b="1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при назначении на должность</a:t>
            </a:r>
            <a:endParaRPr lang="ru-RU" sz="2600" b="1" dirty="0">
              <a:solidFill>
                <a:schemeClr val="accent1">
                  <a:lumMod val="50000"/>
                </a:schemeClr>
              </a:solidFill>
              <a:latin typeface="Corki" panose="00000500000000000000" pitchFamily="2" charset="-52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2075797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11782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1007098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4578442" y="6464863"/>
            <a:ext cx="1845911" cy="169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785277" y="2621544"/>
            <a:ext cx="6987248" cy="2177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u="sng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должности </a:t>
            </a:r>
            <a:r>
              <a:rPr lang="ru-RU" sz="20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государственной гражданской службы Российской Федерации, </a:t>
            </a:r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воинские должности </a:t>
            </a:r>
            <a:r>
              <a:rPr lang="ru-RU" sz="20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и </a:t>
            </a:r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должности </a:t>
            </a:r>
            <a:r>
              <a:rPr lang="ru-RU" sz="20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федеральной государственной службы иных видов</a:t>
            </a:r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;</a:t>
            </a:r>
            <a:endParaRPr lang="ru-RU" sz="2000" dirty="0">
              <a:solidFill>
                <a:srgbClr val="0070C0"/>
              </a:solidFill>
              <a:latin typeface="Corki" pitchFamily="2" charset="-52"/>
              <a:cs typeface="Times New Roman" pitchFamily="18" charset="0"/>
              <a:hlinkClick r:id="rId4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государственные должности;</a:t>
            </a:r>
            <a:endParaRPr lang="ru-RU" sz="2000" dirty="0">
              <a:solidFill>
                <a:srgbClr val="0070C0"/>
              </a:solidFill>
              <a:latin typeface="Corki" pitchFamily="2" charset="-52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муниципальные должности;</a:t>
            </a:r>
            <a:endParaRPr lang="ru-RU" sz="2000" dirty="0">
              <a:solidFill>
                <a:srgbClr val="0070C0"/>
              </a:solidFill>
              <a:latin typeface="Corki" pitchFamily="2" charset="-52"/>
              <a:cs typeface="Times New Roman" pitchFamily="18" charset="0"/>
            </a:endParaRP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должности </a:t>
            </a:r>
            <a:r>
              <a:rPr lang="ru-RU" sz="20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муниципальной службы;</a:t>
            </a:r>
          </a:p>
          <a:p>
            <a:pPr marL="342900" indent="-342900" algn="just">
              <a:buFont typeface="Wingdings" pitchFamily="2" charset="2"/>
              <a:buChar char="Ø"/>
            </a:pPr>
            <a:r>
              <a:rPr lang="ru-RU" sz="200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иные должности </a:t>
            </a:r>
            <a:r>
              <a:rPr lang="ru-RU" sz="20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в соответствии с федеральными законами.</a:t>
            </a:r>
          </a:p>
        </p:txBody>
      </p:sp>
      <p:pic>
        <p:nvPicPr>
          <p:cNvPr id="1026" name="Picture 2" descr="190 человечков для презентации на прозрачном фон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648" y="3670964"/>
            <a:ext cx="2944035" cy="294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210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60261" y="2262472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79859" y="1223947"/>
            <a:ext cx="8809204" cy="850350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2075797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11782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1007098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561508" y="6223001"/>
            <a:ext cx="1845911" cy="169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184138" y="1330185"/>
            <a:ext cx="8040825" cy="637873"/>
          </a:xfrm>
        </p:spPr>
        <p:txBody>
          <a:bodyPr>
            <a:noAutofit/>
          </a:bodyPr>
          <a:lstStyle/>
          <a:p>
            <a:pPr algn="ctr"/>
            <a:r>
              <a:rPr lang="ru-RU" sz="2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600" b="1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Порядок подтверждения </a:t>
            </a:r>
            <a:r>
              <a:rPr lang="ru-RU" sz="2600" b="1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стажа гражданской </a:t>
            </a:r>
            <a:r>
              <a:rPr lang="ru-RU" sz="2600" b="1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службы</a:t>
            </a:r>
            <a:br>
              <a:rPr lang="ru-RU" sz="2600" b="1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</a:br>
            <a:r>
              <a:rPr lang="ru-RU" sz="2600" b="1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 при назначении на должность</a:t>
            </a:r>
            <a:endParaRPr lang="ru-RU" sz="2600" b="1" dirty="0">
              <a:solidFill>
                <a:srgbClr val="0070C0"/>
              </a:solidFill>
              <a:latin typeface="Corki" pitchFamily="2" charset="-52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1435395" y="2643044"/>
            <a:ext cx="3793830" cy="2967182"/>
          </a:xfrm>
        </p:spPr>
        <p:txBody>
          <a:bodyPr>
            <a:no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Трудовая книжка </a:t>
            </a:r>
            <a:r>
              <a:rPr lang="ru-RU" sz="20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(сведения о трудовой деятельности, оформленные в установленном законодательством Российской Федерации порядке);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Военный билет</a:t>
            </a:r>
            <a:r>
              <a:rPr lang="ru-RU" sz="20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Справка военного </a:t>
            </a:r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комиссариата;</a:t>
            </a:r>
            <a:endParaRPr lang="ru-RU" sz="2000" dirty="0">
              <a:solidFill>
                <a:srgbClr val="0070C0"/>
              </a:solidFill>
              <a:latin typeface="Corki" pitchFamily="2" charset="-52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0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Иные документы соответствующих государственных органов, архивных учреждений, установленные законодательством Российской </a:t>
            </a:r>
            <a:r>
              <a:rPr lang="ru-RU" sz="20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Федерации</a:t>
            </a:r>
            <a:endParaRPr lang="ru-RU" sz="2000" dirty="0">
              <a:solidFill>
                <a:srgbClr val="0070C0"/>
              </a:solidFill>
              <a:latin typeface="Corki" pitchFamily="2" charset="-52"/>
              <a:cs typeface="Times New Roman" pitchFamily="18" charset="0"/>
            </a:endParaRPr>
          </a:p>
        </p:txBody>
      </p:sp>
      <p:sp>
        <p:nvSpPr>
          <p:cNvPr id="18" name="Объект 17"/>
          <p:cNvSpPr txBox="1">
            <a:spLocks noGrp="1"/>
          </p:cNvSpPr>
          <p:nvPr>
            <p:ph sz="half" idx="2"/>
          </p:nvPr>
        </p:nvSpPr>
        <p:spPr>
          <a:xfrm>
            <a:off x="5572125" y="2643043"/>
            <a:ext cx="3316018" cy="341632"/>
          </a:xfrm>
          <a:prstGeom prst="rect">
            <a:avLst/>
          </a:prstGeom>
          <a:noFill/>
          <a:ln w="19050"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8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Заседание Комиссии</a:t>
            </a:r>
          </a:p>
        </p:txBody>
      </p:sp>
      <p:sp>
        <p:nvSpPr>
          <p:cNvPr id="24" name="Объект 17"/>
          <p:cNvSpPr txBox="1">
            <a:spLocks/>
          </p:cNvSpPr>
          <p:nvPr/>
        </p:nvSpPr>
        <p:spPr>
          <a:xfrm>
            <a:off x="5572125" y="3291977"/>
            <a:ext cx="3277817" cy="840230"/>
          </a:xfrm>
          <a:prstGeom prst="rect">
            <a:avLst/>
          </a:prstGeom>
          <a:noFill/>
          <a:ln w="19050"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None/>
              <a:defRPr/>
            </a:pPr>
            <a:r>
              <a:rPr lang="ru-RU" sz="18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Рассмотрение документов, подтверждающих стаж гражданской службы</a:t>
            </a:r>
          </a:p>
        </p:txBody>
      </p:sp>
      <p:sp>
        <p:nvSpPr>
          <p:cNvPr id="25" name="Объект 17"/>
          <p:cNvSpPr txBox="1">
            <a:spLocks/>
          </p:cNvSpPr>
          <p:nvPr/>
        </p:nvSpPr>
        <p:spPr>
          <a:xfrm>
            <a:off x="5572123" y="4426294"/>
            <a:ext cx="3277816" cy="341632"/>
          </a:xfrm>
          <a:prstGeom prst="rect">
            <a:avLst/>
          </a:prstGeom>
          <a:noFill/>
          <a:ln w="19050"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8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Протокол заседания Комиссии</a:t>
            </a:r>
          </a:p>
        </p:txBody>
      </p:sp>
      <p:sp>
        <p:nvSpPr>
          <p:cNvPr id="27" name="Объект 17"/>
          <p:cNvSpPr txBox="1">
            <a:spLocks/>
          </p:cNvSpPr>
          <p:nvPr/>
        </p:nvSpPr>
        <p:spPr>
          <a:xfrm>
            <a:off x="5572123" y="5072870"/>
            <a:ext cx="3277816" cy="341632"/>
          </a:xfrm>
          <a:prstGeom prst="rect">
            <a:avLst/>
          </a:prstGeom>
          <a:noFill/>
          <a:ln w="19050">
            <a:solidFill>
              <a:schemeClr val="bg2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rtlCol="0" anchor="ctr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18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Издание правового </a:t>
            </a:r>
            <a:r>
              <a:rPr lang="ru-RU" sz="1800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акта*</a:t>
            </a:r>
            <a:endParaRPr lang="ru-RU" sz="1800" dirty="0">
              <a:solidFill>
                <a:srgbClr val="0070C0"/>
              </a:solidFill>
              <a:latin typeface="Corki" pitchFamily="2" charset="-52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72123" y="5709967"/>
            <a:ext cx="34596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1400" dirty="0">
                <a:solidFill>
                  <a:srgbClr val="FF0000"/>
                </a:solidFill>
                <a:latin typeface="Corki" pitchFamily="2" charset="-52"/>
                <a:cs typeface="Times New Roman" pitchFamily="18" charset="0"/>
              </a:rPr>
              <a:t>*Если стаж требует установления надбавки за выслугу лет</a:t>
            </a:r>
          </a:p>
        </p:txBody>
      </p:sp>
      <p:sp>
        <p:nvSpPr>
          <p:cNvPr id="8" name="Овал 7"/>
          <p:cNvSpPr/>
          <p:nvPr/>
        </p:nvSpPr>
        <p:spPr>
          <a:xfrm>
            <a:off x="1184138" y="3800475"/>
            <a:ext cx="2511562" cy="472964"/>
          </a:xfrm>
          <a:prstGeom prst="ellipse">
            <a:avLst/>
          </a:prstGeom>
          <a:noFill/>
          <a:ln w="127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802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952860" y="2321915"/>
            <a:ext cx="880920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>
              <a:solidFill>
                <a:schemeClr val="accent1">
                  <a:lumMod val="75000"/>
                </a:schemeClr>
              </a:solidFill>
              <a:latin typeface="Corki" panose="00000500000000000000" pitchFamily="2" charset="-52"/>
            </a:endParaRPr>
          </a:p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 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Corki" panose="00000500000000000000" pitchFamily="2" charset="-52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60261" y="2262472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96796" y="1195289"/>
            <a:ext cx="8809204" cy="872996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600557" y="1175733"/>
            <a:ext cx="846207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Подсчет стажа государственной гражданской службы </a:t>
            </a:r>
          </a:p>
          <a:p>
            <a:pPr algn="ctr"/>
            <a:r>
              <a:rPr lang="ru-RU" sz="2600" b="1" dirty="0" smtClean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в соотношении со стажем военной службы</a:t>
            </a:r>
            <a:endParaRPr lang="ru-RU" sz="2600" b="1" dirty="0">
              <a:solidFill>
                <a:srgbClr val="0070C0"/>
              </a:solidFill>
              <a:latin typeface="Corki" panose="00000500000000000000" pitchFamily="2" charset="-52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2075797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11782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1007098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561505" y="6220315"/>
            <a:ext cx="1845911" cy="1693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600558" y="2450056"/>
            <a:ext cx="76386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Corki" pitchFamily="2" charset="-52"/>
                <a:cs typeface="Times New Roman" pitchFamily="18" charset="0"/>
              </a:rPr>
              <a:t>	</a:t>
            </a:r>
            <a:r>
              <a:rPr lang="ru-RU" sz="2000" dirty="0">
                <a:solidFill>
                  <a:srgbClr val="0070C0"/>
                </a:solidFill>
                <a:latin typeface="Corki" pitchFamily="2" charset="-52"/>
                <a:cs typeface="Times New Roman" pitchFamily="18" charset="0"/>
              </a:rPr>
              <a:t>Период прохождения военной службы либо оказания добровольного содействия в выполнении задач, возложенных на Вооруженные Силы Российской Федерации, включается в стаж гражданской службы </a:t>
            </a:r>
            <a:endParaRPr lang="ru-RU" sz="2000" dirty="0" smtClean="0">
              <a:solidFill>
                <a:srgbClr val="0070C0"/>
              </a:solidFill>
              <a:latin typeface="Corki" pitchFamily="2" charset="-52"/>
              <a:cs typeface="Times New Roman" pitchFamily="18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862" y="4092536"/>
            <a:ext cx="2273300" cy="226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374278"/>
              </p:ext>
            </p:extLst>
          </p:nvPr>
        </p:nvGraphicFramePr>
        <p:xfrm>
          <a:off x="2979412" y="3429000"/>
          <a:ext cx="6259838" cy="28710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18865"/>
                <a:gridCol w="1340430"/>
                <a:gridCol w="1300543"/>
              </a:tblGrid>
              <a:tr h="740688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Corki" pitchFamily="2" charset="-52"/>
                        </a:rPr>
                        <a:t>Прохождение</a:t>
                      </a:r>
                    </a:p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Corki" pitchFamily="2" charset="-52"/>
                        </a:rPr>
                        <a:t>военной службы</a:t>
                      </a:r>
                      <a:endParaRPr lang="ru-RU" sz="1600" b="0" dirty="0"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Corki" pitchFamily="2" charset="-52"/>
                        </a:rPr>
                        <a:t>Стаж</a:t>
                      </a:r>
                    </a:p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Corki" pitchFamily="2" charset="-52"/>
                        </a:rPr>
                        <a:t>военной службы</a:t>
                      </a:r>
                      <a:endParaRPr lang="ru-RU" sz="1600" b="0" dirty="0"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  <a:latin typeface="Corki" pitchFamily="2" charset="-52"/>
                        </a:rPr>
                        <a:t>Стаж</a:t>
                      </a:r>
                    </a:p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>
                          <a:effectLst/>
                          <a:latin typeface="Corki" pitchFamily="2" charset="-52"/>
                        </a:rPr>
                        <a:t>гражданской службы</a:t>
                      </a:r>
                      <a:endParaRPr lang="ru-RU" sz="1600" b="0"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</a:tr>
              <a:tr h="991235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Военная служба по призыву</a:t>
                      </a:r>
                    </a:p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(в том числе офицеров, призванных на военную службу в соответствии с указом Президента Российской Федерации)</a:t>
                      </a:r>
                      <a:endParaRPr lang="ru-RU" sz="16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1 день</a:t>
                      </a:r>
                      <a:endParaRPr lang="ru-RU" sz="16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2 дня</a:t>
                      </a:r>
                      <a:endParaRPr lang="ru-RU" sz="16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</a:tr>
              <a:tr h="318770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Военная служба по контракту</a:t>
                      </a:r>
                      <a:endParaRPr lang="ru-RU" sz="16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1 день</a:t>
                      </a:r>
                      <a:endParaRPr lang="ru-RU" sz="16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1 день</a:t>
                      </a:r>
                      <a:endParaRPr lang="ru-RU" sz="16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</a:tr>
              <a:tr h="500380">
                <a:tc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Участие в боевых действиях</a:t>
                      </a:r>
                      <a:endParaRPr lang="ru-RU" sz="16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indent="2286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solidFill>
                            <a:srgbClr val="0070C0"/>
                          </a:solidFill>
                          <a:effectLst/>
                          <a:latin typeface="Corki" pitchFamily="2" charset="-52"/>
                        </a:rPr>
                        <a:t>рассчитывается в каждом случае индивидуально</a:t>
                      </a:r>
                      <a:endParaRPr lang="ru-RU" sz="1600" b="0" dirty="0">
                        <a:solidFill>
                          <a:srgbClr val="0070C0"/>
                        </a:solidFill>
                        <a:effectLst/>
                        <a:latin typeface="Corki" pitchFamily="2" charset="-52"/>
                        <a:ea typeface="Calibri"/>
                        <a:cs typeface="Times New Roman"/>
                      </a:endParaRPr>
                    </a:p>
                  </a:txBody>
                  <a:tcPr marL="68580" marR="68580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339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7571</TotalTime>
  <Words>613</Words>
  <Application>Microsoft Office PowerPoint</Application>
  <PresentationFormat>Лист A4 (210x297 мм)</PresentationFormat>
  <Paragraphs>158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Порядок подтверждения стажа гражданской службы  при назначении на должность</vt:lpstr>
      <vt:lpstr>Презентация PowerPoint</vt:lpstr>
      <vt:lpstr>Презентация PowerPoint</vt:lpstr>
      <vt:lpstr> Включение в стаж гражданской службы иных периодов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Жмулевская</cp:lastModifiedBy>
  <cp:revision>429</cp:revision>
  <cp:lastPrinted>2023-01-25T12:05:33Z</cp:lastPrinted>
  <dcterms:created xsi:type="dcterms:W3CDTF">2019-09-18T12:34:40Z</dcterms:created>
  <dcterms:modified xsi:type="dcterms:W3CDTF">2023-02-06T11:54:51Z</dcterms:modified>
</cp:coreProperties>
</file>