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1"/>
  </p:sldMasterIdLst>
  <p:notesMasterIdLst>
    <p:notesMasterId r:id="rId16"/>
  </p:notesMasterIdLst>
  <p:sldIdLst>
    <p:sldId id="280" r:id="rId2"/>
    <p:sldId id="257" r:id="rId3"/>
    <p:sldId id="275" r:id="rId4"/>
    <p:sldId id="266" r:id="rId5"/>
    <p:sldId id="276" r:id="rId6"/>
    <p:sldId id="271" r:id="rId7"/>
    <p:sldId id="265" r:id="rId8"/>
    <p:sldId id="270" r:id="rId9"/>
    <p:sldId id="267" r:id="rId10"/>
    <p:sldId id="279" r:id="rId11"/>
    <p:sldId id="272" r:id="rId12"/>
    <p:sldId id="278" r:id="rId13"/>
    <p:sldId id="277" r:id="rId14"/>
    <p:sldId id="263" r:id="rId15"/>
  </p:sldIdLst>
  <p:sldSz cx="9906000" cy="6858000" type="A4"/>
  <p:notesSz cx="6797675" cy="9872663"/>
  <p:defaultTextStyle>
    <a:defPPr>
      <a:defRPr lang="en-US"/>
    </a:defPPr>
    <a:lvl1pPr marL="0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1pPr>
    <a:lvl2pPr marL="394244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2pPr>
    <a:lvl3pPr marL="788487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3pPr>
    <a:lvl4pPr marL="1182731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4pPr>
    <a:lvl5pPr marL="1576974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5pPr>
    <a:lvl6pPr marL="1971218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6pPr>
    <a:lvl7pPr marL="2365461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7pPr>
    <a:lvl8pPr marL="2759705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8pPr>
    <a:lvl9pPr marL="3153948" algn="l" defTabSz="394244" rtl="0" eaLnBrk="1" latinLnBrk="0" hangingPunct="1">
      <a:defRPr sz="1552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5A28"/>
    <a:srgbClr val="0082C8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13"/>
    <p:restoredTop sz="94663"/>
  </p:normalViewPr>
  <p:slideViewPr>
    <p:cSldViewPr snapToGrid="0" snapToObjects="1">
      <p:cViewPr varScale="1">
        <p:scale>
          <a:sx n="107" d="100"/>
          <a:sy n="107" d="100"/>
        </p:scale>
        <p:origin x="-1488" y="-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970" tIns="45985" rIns="91970" bIns="45985" rtlCol="0"/>
          <a:lstStyle>
            <a:lvl1pPr algn="r">
              <a:defRPr sz="1200"/>
            </a:lvl1pPr>
          </a:lstStyle>
          <a:p>
            <a:fld id="{E0B082EF-BA8F-1D4E-82E9-CEC4553B62CD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1233488"/>
            <a:ext cx="4813300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970" tIns="45985" rIns="91970" bIns="4598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220"/>
            <a:ext cx="5438140" cy="3887361"/>
          </a:xfrm>
          <a:prstGeom prst="rect">
            <a:avLst/>
          </a:prstGeom>
        </p:spPr>
        <p:txBody>
          <a:bodyPr vert="horz" lIns="91970" tIns="45985" rIns="91970" bIns="45985" rtlCol="0"/>
          <a:lstStyle/>
          <a:p>
            <a:r>
              <a:rPr lang="ru-RU"/>
              <a:t>Образец текста
Второй уровень
Третий уровень
Четвертый уровень
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6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6"/>
          </a:xfrm>
          <a:prstGeom prst="rect">
            <a:avLst/>
          </a:prstGeom>
        </p:spPr>
        <p:txBody>
          <a:bodyPr vert="horz" lIns="91970" tIns="45985" rIns="91970" bIns="45985" rtlCol="0" anchor="b"/>
          <a:lstStyle>
            <a:lvl1pPr algn="r">
              <a:defRPr sz="1200"/>
            </a:lvl1pPr>
          </a:lstStyle>
          <a:p>
            <a:fld id="{7122D45D-5942-6A46-ADA1-0B5F8B01E5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06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1pPr>
    <a:lvl2pPr marL="788409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2pPr>
    <a:lvl3pPr marL="1576816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3pPr>
    <a:lvl4pPr marL="2365225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4pPr>
    <a:lvl5pPr marL="3153633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5pPr>
    <a:lvl6pPr marL="3942042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6pPr>
    <a:lvl7pPr marL="4730449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7pPr>
    <a:lvl8pPr marL="5518858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8pPr>
    <a:lvl9pPr marL="6307266" algn="l" defTabSz="1576816" rtl="0" eaLnBrk="1" latinLnBrk="0" hangingPunct="1">
      <a:defRPr sz="207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136D5-D654-D24E-A672-F046D980ACFC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77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994D-0C2E-054B-B81B-537B2F34D486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173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A7999-807F-514F-9C58-CCA0BF735DC9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3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386B-C8DA-A64B-8B9C-FD28215BAE07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540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F3F2B-851B-E642-8031-1AFDAC0D5D8F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17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DB110B-14BA-2648-9C85-9ACAEDAB5D5C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4446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1A2F9-A925-7C41-A2F8-8CEFE8397EEF}" type="datetime1">
              <a:rPr lang="ru-RU" smtClean="0"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094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610CD-251B-8D4E-80EC-8EE557DEB270}" type="datetime1">
              <a:rPr lang="ru-RU" smtClean="0"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95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A2EDD-EB01-004F-A77D-A44AD5F7C663}" type="datetime1">
              <a:rPr lang="ru-RU" smtClean="0"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473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B937-F672-974A-A4F0-0DDE3DA5A3A9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356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D22D-5E39-8F4C-B7FD-D0F9E543B3CD}" type="datetime1">
              <a:rPr lang="ru-RU" smtClean="0"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701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D3140-0CDD-0A42-841C-3D3BA030B895}" type="datetime1">
              <a:rPr lang="ru-RU" smtClean="0"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A689C-0428-2041-A422-96CC7CA879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543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2355664"/>
            <a:ext cx="8826138" cy="1718163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63338" y="2849530"/>
            <a:ext cx="79335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</a:t>
            </a:r>
            <a:endParaRPr lang="ru-RU" sz="14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8730" y="42921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079862" y="2865556"/>
            <a:ext cx="88261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Порядок назначения </a:t>
            </a:r>
            <a:r>
              <a:rPr lang="ru-RU" sz="3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пенсии за </a:t>
            </a:r>
            <a:r>
              <a:rPr lang="ru-RU" sz="36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выслугу </a:t>
            </a:r>
            <a:r>
              <a:rPr lang="ru-RU" sz="3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лет</a:t>
            </a:r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        </a:t>
            </a:r>
            <a:endParaRPr lang="en-US" sz="3200" dirty="0" smtClean="0">
              <a:solidFill>
                <a:srgbClr val="0070C0"/>
              </a:solidFill>
              <a:latin typeface="Corki" panose="00000500000000000000" pitchFamily="2" charset="-52"/>
              <a:cs typeface="Arial" panose="020B0604020202020204" pitchFamily="34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68599" y="40738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20096" y="23466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51796" y="21585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318385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2216753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01088"/>
            <a:ext cx="8809204" cy="852554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84139" y="1332736"/>
            <a:ext cx="874955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Порядок </a:t>
            </a:r>
            <a:r>
              <a:rPr lang="ru-RU" sz="32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исчисления размера пенсии за выслугу лет</a:t>
            </a:r>
          </a:p>
          <a:p>
            <a:pPr algn="ctr"/>
            <a:endParaRPr lang="ru-RU" sz="32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53642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331650" y="2500673"/>
            <a:ext cx="82032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431800" algn="just">
              <a:defRPr/>
            </a:pP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Пенсия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 выслугу лет назначается в размере 2 процентов месячного денежного содержания гражданского служащего за каждый полный год стажа гражданской службы до 10 лет включительно и 2,5 процента месячного денежного содержания гражданского служащего </a:t>
            </a:r>
            <a:r>
              <a:rPr lang="ru-RU" sz="1800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 каждый полный год стажа 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гражданской службы свыше 10 лет, при этом размер пенсии за выслугу лет не может превышать 45 процентов месячного денежного содержания гражданского служащего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.</a:t>
            </a:r>
            <a:endParaRPr lang="ru-RU" sz="18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897008"/>
              </p:ext>
            </p:extLst>
          </p:nvPr>
        </p:nvGraphicFramePr>
        <p:xfrm>
          <a:off x="1473693" y="4133995"/>
          <a:ext cx="8061169" cy="1956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2440"/>
                <a:gridCol w="2645071"/>
                <a:gridCol w="3823658"/>
              </a:tblGrid>
              <a:tr h="3839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Стаж гражданской службы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Размер,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% месячного денежного содержания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Расчет % месячного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денежного содержания</a:t>
                      </a:r>
                      <a:endParaRPr lang="ru-RU" sz="2000" b="1" kern="1200" dirty="0">
                        <a:solidFill>
                          <a:schemeClr val="bg1"/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18  лет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10 лет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 2% + 8 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лет 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 2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,5% = 40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19  лет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42,5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10 лет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 2% + 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9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лет 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 2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,5% = 42,5</a:t>
                      </a:r>
                      <a:endParaRPr lang="ru-RU" sz="2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  лет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kern="1200" dirty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10 лет </a:t>
                      </a:r>
                      <a:r>
                        <a:rPr lang="en-US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 2% + 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лет </a:t>
                      </a:r>
                      <a:r>
                        <a:rPr lang="en-US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x 2</a:t>
                      </a:r>
                      <a:r>
                        <a:rPr lang="ru-RU" sz="2000" kern="1200" baseline="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,5% = 45</a:t>
                      </a:r>
                      <a:endParaRPr lang="ru-RU" sz="2000" kern="1200" dirty="0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43684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26454" y="199172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021928"/>
            <a:ext cx="8826138" cy="875265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29628" y="1163959"/>
            <a:ext cx="874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ВАЖНО: 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976209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0" y="846666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11626" y="1874334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07733" y="2409260"/>
            <a:ext cx="81933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520700" algn="just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служащие,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случае если они замещали разные должности гражданской службы в одном государственном органе Мурманской области или в разных государственных органах Мурманской области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(в том числе лица, замещавшие государственные должности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Мурманской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области),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вправе обратиться за назначением пенсии за выслугу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лет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 одной должности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государственной гражданской службы (государственной должности)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 выбору лица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, обратившегося за назначением пенсии за выслугу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лет.</a:t>
            </a:r>
          </a:p>
        </p:txBody>
      </p:sp>
    </p:spTree>
    <p:extLst>
      <p:ext uri="{BB962C8B-B14F-4D97-AF65-F5344CB8AC3E}">
        <p14:creationId xmlns:p14="http://schemas.microsoft.com/office/powerpoint/2010/main" val="384931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53981" y="2644170"/>
            <a:ext cx="81933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520700" algn="just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Получатели пенсий по линии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других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ведомств (например,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правоохранительных)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из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числа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государственных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служащих могут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обратиться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 пенсией за выслугу лет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после перехода с пенсии по линии других 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ведомств на страховую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(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трудовую) пенсию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 старости (инвалидности) вместе с фиксированной выплатой.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26454" y="199172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021928"/>
            <a:ext cx="8826138" cy="875265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29628" y="1163959"/>
            <a:ext cx="874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ВАЖНО: 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976209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0" y="846666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11626" y="1874334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310532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26454" y="199172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021928"/>
            <a:ext cx="8826138" cy="875265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29628" y="1163959"/>
            <a:ext cx="874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ВАЖНО: 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976209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0" y="846666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11626" y="1874334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53980" y="2489159"/>
            <a:ext cx="81933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431800" algn="just">
              <a:defRPr/>
            </a:pP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Случаи приостановления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и 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прекращения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выплаты пенсии за выслугу лет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установлены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разделом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5 «Выплата пенсии за выслугу лет» Порядка назначения, выплаты и финансирования пенсии за выслугу лет гражданским служащим Мурманской области, утвержденного постановлением Губернатора Мурманской области от 13.01.2006 №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2-ПГ, например:</a:t>
            </a:r>
          </a:p>
          <a:p>
            <a:pPr marL="452438" indent="-342900" algn="just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возвращение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 государственную гражданскую службу Мурманской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области;</a:t>
            </a:r>
          </a:p>
          <a:p>
            <a:pPr marL="452438" indent="-342900" algn="just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переход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 пенсию за выслугу лет от других ведомств (Министерство обороны, Министерство внутренних дел, Федеральная служба безопасности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) и др.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31444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63338" y="2849530"/>
            <a:ext cx="793350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   </a:t>
            </a:r>
            <a:endParaRPr lang="ru-RU" sz="1400" dirty="0"/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8730" y="4132367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1394" y="2395270"/>
            <a:ext cx="8809204" cy="1545393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72958" y="2778988"/>
            <a:ext cx="83369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                         </a:t>
            </a:r>
            <a:r>
              <a:rPr lang="ru-RU" sz="36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СПАСИБО ЗА ВНИМАНИЕ !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68599" y="3940663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857258" y="2349551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417231" y="2158565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144919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03498" y="2594349"/>
            <a:ext cx="819334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628" indent="-342900" algn="just">
              <a:buFont typeface="Wingdings" pitchFamily="2" charset="2"/>
              <a:buChar char="Ø"/>
              <a:defRPr/>
            </a:pP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Закон Мурманской области от 13.10.2005 № 660-01-ЗМО</a:t>
            </a:r>
            <a:b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</a:b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«О государственной </a:t>
            </a:r>
            <a:r>
              <a:rPr lang="ru-RU" sz="25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гражданской службе Мурманской области» (статья 72);</a:t>
            </a:r>
          </a:p>
          <a:p>
            <a:pPr marL="452628" indent="-342900" algn="just">
              <a:buFont typeface="Wingdings" pitchFamily="2" charset="2"/>
              <a:buChar char="Ø"/>
              <a:defRPr/>
            </a:pPr>
            <a:r>
              <a:rPr lang="ru-RU" sz="25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Закон Мурманской области от 28.11.2016 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№ 2068-01-ЗМО</a:t>
            </a:r>
            <a:b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</a:b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«О </a:t>
            </a:r>
            <a:r>
              <a:rPr lang="ru-RU" sz="25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внесении изменений в некоторые законодательные акты Мурманской области в части изменения условий назначения пенсии за выслугу 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лет»;</a:t>
            </a:r>
            <a:endParaRPr lang="ru-RU" sz="25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452628" indent="-342900" algn="just">
              <a:buFont typeface="Wingdings" pitchFamily="2" charset="2"/>
              <a:buChar char="Ø"/>
              <a:defRPr/>
            </a:pPr>
            <a:r>
              <a:rPr lang="ru-RU" sz="25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Постановление Губернатора Мурманской области от 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13.01.2006 № 2-ПГ</a:t>
            </a:r>
            <a:b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</a:b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«</a:t>
            </a:r>
            <a:r>
              <a:rPr lang="ru-RU" sz="25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 утверждении Порядка назначения, выплаты и финансирования пенсии за выслугу лет гражданским служащим Мурманской области</a:t>
            </a:r>
            <a:r>
              <a:rPr lang="ru-RU" sz="25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»</a:t>
            </a:r>
            <a:endParaRPr lang="ru-RU" sz="25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96761" y="2377881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269666"/>
            <a:ext cx="8826138" cy="957052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2233262" y="1451727"/>
            <a:ext cx="637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Нормативные правовые акты: 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606607" y="222671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7" y="1223947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6514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2448903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23946"/>
            <a:ext cx="8809204" cy="992803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827602" y="1201087"/>
            <a:ext cx="75734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Необходимые условия для назначения гражданским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служащим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пенсии за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выслугу 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лет :</a:t>
            </a:r>
            <a:endParaRPr lang="ru-RU" sz="30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6" y="2242171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03498" y="2594349"/>
            <a:ext cx="81933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аличие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назначенной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страховой (трудовой) пенсии по старости (инвалидности) с фиксированной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выплатой;</a:t>
            </a:r>
          </a:p>
          <a:p>
            <a:pPr marL="109728" algn="just">
              <a:defRPr/>
            </a:pPr>
            <a:endParaRPr lang="ru-RU" sz="1000" dirty="0" smtClean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необходимый стаж гражданской службы;</a:t>
            </a:r>
          </a:p>
          <a:p>
            <a:pPr marL="109728" algn="just">
              <a:defRPr/>
            </a:pPr>
            <a:endParaRPr lang="ru-RU" sz="1000" dirty="0" smtClean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соответствующее основание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увольнения с гражданской службы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замещение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должности гражданской службы Мурманской области </a:t>
            </a:r>
            <a:r>
              <a:rPr lang="ru-RU" sz="30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непосредственно перед увольнением не менее 12 полных месяцев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</a:p>
        </p:txBody>
      </p:sp>
      <p:sp>
        <p:nvSpPr>
          <p:cNvPr id="3" name="Овал 2"/>
          <p:cNvSpPr/>
          <p:nvPr/>
        </p:nvSpPr>
        <p:spPr>
          <a:xfrm>
            <a:off x="1184138" y="3693111"/>
            <a:ext cx="6122184" cy="547866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Овал 21"/>
          <p:cNvSpPr/>
          <p:nvPr/>
        </p:nvSpPr>
        <p:spPr>
          <a:xfrm>
            <a:off x="1184137" y="4240976"/>
            <a:ext cx="8634566" cy="1130013"/>
          </a:xfrm>
          <a:prstGeom prst="ellipse">
            <a:avLst/>
          </a:prstGeom>
          <a:noFill/>
          <a:ln w="254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134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8254" y="2456440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229646"/>
            <a:ext cx="8809204" cy="1056014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201072" y="1223947"/>
            <a:ext cx="87049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Необходимый стаж гражданской службы для 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назначения</a:t>
            </a:r>
          </a:p>
          <a:p>
            <a:pPr algn="ctr"/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пенсии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за выслугу лет *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677272" y="2285660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897716"/>
              </p:ext>
            </p:extLst>
          </p:nvPr>
        </p:nvGraphicFramePr>
        <p:xfrm>
          <a:off x="1560164" y="2770036"/>
          <a:ext cx="7848600" cy="228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5971"/>
                <a:gridCol w="3792629"/>
              </a:tblGrid>
              <a:tr h="376442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Год назначения пенсии</a:t>
                      </a: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за выслугу лет 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Стаж для назначения пенсии за выслугу лет</a:t>
                      </a:r>
                    </a:p>
                    <a:p>
                      <a:pPr algn="ctr"/>
                      <a:r>
                        <a:rPr lang="ru-RU" sz="2000" kern="1200" dirty="0" smtClean="0">
                          <a:solidFill>
                            <a:schemeClr val="bg1"/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в соответствующем году </a:t>
                      </a:r>
                      <a:endParaRPr lang="ru-RU" sz="2000" kern="1200" dirty="0">
                        <a:solidFill>
                          <a:schemeClr val="bg1"/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</a:tr>
              <a:tr h="271569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2023 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18 лет 6 месяцев 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</a:tr>
              <a:tr h="275125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2024 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19 лет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</a:tr>
              <a:tr h="257416">
                <a:tc>
                  <a:txBody>
                    <a:bodyPr/>
                    <a:lstStyle/>
                    <a:p>
                      <a:pPr algn="ctr"/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2025 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19 лет 6 месяцев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</a:tr>
              <a:tr h="3707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2026 и последующие годы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orki" panose="00000500000000000000" pitchFamily="2" charset="-52"/>
                          <a:ea typeface="+mn-ea"/>
                          <a:cs typeface="+mn-cs"/>
                        </a:rPr>
                        <a:t>20 лет</a:t>
                      </a:r>
                      <a:endParaRPr lang="ru-RU" sz="2000" kern="12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orki" panose="00000500000000000000" pitchFamily="2" charset="-52"/>
                        <a:ea typeface="+mn-ea"/>
                        <a:cs typeface="+mn-cs"/>
                      </a:endParaRPr>
                    </a:p>
                  </a:txBody>
                  <a:tcPr marL="91437" marR="91437" marT="45714" marB="45714"/>
                </a:tc>
              </a:tr>
            </a:tbl>
          </a:graphicData>
        </a:graphic>
      </p:graphicFrame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91449" y="5531662"/>
            <a:ext cx="7917315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728" algn="just">
              <a:defRPr/>
            </a:pPr>
            <a:r>
              <a:rPr lang="ru-RU" altLang="ru-RU" sz="18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*  - </a:t>
            </a:r>
            <a:r>
              <a:rPr lang="ru-RU" alt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Приложение </a:t>
            </a:r>
            <a:r>
              <a:rPr lang="ru-RU" altLang="ru-RU" sz="1600" i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2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к Федеральному закону от 15.12.2001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№ 166-ФЗ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«О государственном пенсионном обеспечении в Российской Федерации»</a:t>
            </a:r>
          </a:p>
        </p:txBody>
      </p:sp>
    </p:spTree>
    <p:extLst>
      <p:ext uri="{BB962C8B-B14F-4D97-AF65-F5344CB8AC3E}">
        <p14:creationId xmlns:p14="http://schemas.microsoft.com/office/powerpoint/2010/main" val="22071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2448903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23946"/>
            <a:ext cx="8809204" cy="992803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827602" y="1201087"/>
            <a:ext cx="75734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Соответствующие основания увольнения с гражданской службы для назначения пенсии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за выслугу 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лет:</a:t>
            </a:r>
            <a:endParaRPr lang="ru-RU" sz="30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6" y="2242171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978913" y="2869557"/>
            <a:ext cx="7270811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достижение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предельного возраста пребывания на гражданской службе;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состоянию здоровья;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истечение срока служебного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контракта;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выход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 страховую (трудовую) пенсию;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упразднение государственного органа, </a:t>
            </a:r>
            <a:r>
              <a:rPr lang="ru-RU" sz="3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сокращение </a:t>
            </a:r>
            <a:r>
              <a:rPr lang="ru-RU" sz="3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должности гражданской службы</a:t>
            </a:r>
            <a:endParaRPr lang="ru-RU" sz="30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410056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407733" y="2560182"/>
            <a:ext cx="8193348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9538" indent="520700" algn="just"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служащие, уволенные с гражданской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службы до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приобретения права на страховую (трудовую) пенсию по старости (инвалидности) 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инициативе гражданского служащего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могут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обратиться за пенсией за выслугу 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лет:</a:t>
            </a:r>
          </a:p>
          <a:p>
            <a:pPr marL="109538" indent="520700" algn="just">
              <a:defRPr/>
            </a:pPr>
            <a:endParaRPr lang="ru-RU" sz="1000" b="1" u="sng" dirty="0" smtClean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452438" indent="-342900" algn="just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после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назначения страховой (трудовой) пенсии по старости (инвалидности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);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452438" indent="-342900" algn="just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при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наличии стажа гражданской службы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не менее 25 лет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;</a:t>
            </a:r>
          </a:p>
          <a:p>
            <a:pPr marL="452438" indent="-342900" algn="just"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случае замещения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должности гражданской службы </a:t>
            </a:r>
            <a:r>
              <a:rPr lang="ru-RU" sz="2400" b="1" u="sng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непосредственно перед увольнением не менее 7 </a:t>
            </a:r>
            <a:r>
              <a:rPr lang="ru-RU" sz="2400" b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лет</a:t>
            </a:r>
            <a:endParaRPr lang="ru-RU" sz="2400" b="1" u="sng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26453" y="1955572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021927"/>
            <a:ext cx="8826138" cy="776309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09681" y="1089154"/>
            <a:ext cx="874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ВАЖНО: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5" y="177537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976209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360260" y="846666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1384806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84138" y="2481512"/>
            <a:ext cx="8591533" cy="389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altLang="ru-RU" sz="23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заявление </a:t>
            </a:r>
            <a:r>
              <a:rPr lang="ru-RU" altLang="ru-RU" sz="23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 назначении пенсии за выслугу лет</a:t>
            </a:r>
            <a:r>
              <a:rPr lang="ru-RU" altLang="ru-RU" sz="23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*;</a:t>
            </a:r>
            <a:endParaRPr lang="ru-RU" altLang="ru-RU" sz="23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altLang="ru-RU" sz="23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копия </a:t>
            </a:r>
            <a:r>
              <a:rPr lang="ru-RU" altLang="ru-RU" sz="23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паспорта</a:t>
            </a:r>
            <a:r>
              <a:rPr lang="ru-RU" altLang="ru-RU" sz="23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23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справка о назначении страховой пенсии вместе с фиксированной выплатой, выданная органом, осуществляющим выплату пенсии, содержащая основание и срок установления пенсии;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r>
              <a:rPr lang="ru-RU" sz="23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документы для определения стажа гражданской службы (за исключением документов (копий документов, сведений), имеющихся в распоряжении государственных органов, в которых гражданский служащий замещал должности гражданской </a:t>
            </a:r>
            <a:r>
              <a:rPr lang="ru-RU" sz="23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службы).</a:t>
            </a:r>
          </a:p>
          <a:p>
            <a:pPr marL="566928" indent="-457200" algn="just">
              <a:buFont typeface="Wingdings" pitchFamily="2" charset="2"/>
              <a:buChar char="Ø"/>
              <a:defRPr/>
            </a:pPr>
            <a:endParaRPr lang="ru-RU" altLang="ru-RU" sz="1200" dirty="0" smtClean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  <a:p>
            <a:pPr marL="109728" algn="just">
              <a:defRPr/>
            </a:pPr>
            <a:r>
              <a:rPr lang="ru-RU" altLang="ru-RU" sz="17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*</a:t>
            </a:r>
            <a:r>
              <a:rPr lang="en-US" altLang="ru-RU" sz="17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- </a:t>
            </a:r>
            <a:r>
              <a:rPr lang="ru-RU" sz="17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Пенсия за выслугу лет назначается </a:t>
            </a:r>
            <a:r>
              <a:rPr lang="ru-RU" sz="1700" b="1" i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со дня подачи заявления </a:t>
            </a:r>
            <a:r>
              <a:rPr lang="ru-RU" sz="17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(независимо от срока обращения) со всеми необходимыми документами, </a:t>
            </a:r>
            <a:r>
              <a:rPr lang="ru-RU" sz="1700" b="1" i="1" u="sng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но не ранее дня, следующего за днем освобождения от должности государственной гражданской службы и назначения страховой пенсии</a:t>
            </a:r>
            <a:r>
              <a:rPr lang="ru-RU" sz="17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вместе с фиксированной выплатой к страховой пенсии.</a:t>
            </a:r>
            <a:endParaRPr lang="ru-RU" sz="1700" i="1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42546" y="2308191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79862" y="1218340"/>
            <a:ext cx="8809204" cy="948716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693886" y="1174252"/>
            <a:ext cx="757343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Документы, предоставляемые гражданским 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служащим для </a:t>
            </a:r>
            <a:r>
              <a:rPr lang="ru-RU" sz="3000" dirty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назначения пенсии за выслугу </a:t>
            </a:r>
            <a:r>
              <a:rPr lang="ru-RU" sz="30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лет:  </a:t>
            </a:r>
            <a:endParaRPr lang="ru-RU" sz="30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7" y="2167056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711630" y="1172621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251364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2216753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1096796" y="1201088"/>
            <a:ext cx="8809204" cy="852554"/>
          </a:xfrm>
          <a:prstGeom prst="rect">
            <a:avLst/>
          </a:prstGeom>
          <a:solidFill>
            <a:srgbClr val="EBEB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84139" y="1332736"/>
            <a:ext cx="874955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orki" panose="00000500000000000000" pitchFamily="2" charset="-52"/>
                <a:cs typeface="Arial" panose="020B0604020202020204" pitchFamily="34" charset="0"/>
              </a:rPr>
              <a:t>К решению о назначении пенсии за выслугу лет прилагаются:  </a:t>
            </a:r>
            <a:endParaRPr lang="ru-RU" sz="3200" b="1" dirty="0">
              <a:latin typeface="Corki" panose="00000500000000000000" pitchFamily="2" charset="-52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1178228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233262" y="1007098"/>
            <a:ext cx="6248401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sp>
        <p:nvSpPr>
          <p:cNvPr id="12" name="Объект 1"/>
          <p:cNvSpPr>
            <a:spLocks noGrp="1"/>
          </p:cNvSpPr>
          <p:nvPr>
            <p:ph idx="1"/>
          </p:nvPr>
        </p:nvSpPr>
        <p:spPr>
          <a:xfrm>
            <a:off x="1348425" y="2477644"/>
            <a:ext cx="8133907" cy="3487222"/>
          </a:xfrm>
        </p:spPr>
        <p:txBody>
          <a:bodyPr>
            <a:noAutofit/>
          </a:bodyPr>
          <a:lstStyle/>
          <a:p>
            <a:pPr marL="452628" indent="-34290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заявление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 назначении пенсии за выслугу лет;</a:t>
            </a:r>
          </a:p>
          <a:p>
            <a:pPr marL="452628" indent="-34290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справка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 размере месячного денежного содержания;</a:t>
            </a:r>
          </a:p>
          <a:p>
            <a:pPr marL="452628" indent="-34290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справка о продолжительности стажа государственной гражданской службы, учитываемого для исчисления пенсии за выслугу лет;</a:t>
            </a:r>
          </a:p>
          <a:p>
            <a:pPr marL="452628" indent="-342900" algn="just"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справка о назначении страховой пенсии вместе с фиксированной выплатой, выданная органом, осуществляющим выплату пенсии, содержащая основание и срок установления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пенсии;</a:t>
            </a:r>
          </a:p>
          <a:p>
            <a:pPr marL="452628" indent="-34290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копия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распоряжения (приказа) об освобождении от гражданской службы;</a:t>
            </a:r>
          </a:p>
          <a:p>
            <a:pPr marL="452628" indent="-342900" algn="just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выписка из паспорта (копия паспорта), заверенная руководителем кадровой службы государственного органа, уполномоченного принимать решение о назначении пенсии за выслугу лет.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2584628" y="2053642"/>
            <a:ext cx="5545667" cy="45719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</p:spTree>
    <p:extLst>
      <p:ext uri="{BB962C8B-B14F-4D97-AF65-F5344CB8AC3E}">
        <p14:creationId xmlns:p14="http://schemas.microsoft.com/office/powerpoint/2010/main" val="3892846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184138" y="1296332"/>
            <a:ext cx="84480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     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стаж гражданской службы для назначения пенсии за выслугу лет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гражданским служащим помимо периодов работы (службы),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ранее включенных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стаж гражданской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службы,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включаются периоды работы (службы) на штатных, в том числе выборных, должностях, кроме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рабочих*: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 </a:t>
            </a:r>
            <a:endParaRPr lang="ru-RU" altLang="ru-RU" sz="1800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63A5BFE0-E91D-0D46-B321-6319175DD0AB}"/>
              </a:ext>
            </a:extLst>
          </p:cNvPr>
          <p:cNvSpPr/>
          <p:nvPr/>
        </p:nvSpPr>
        <p:spPr>
          <a:xfrm>
            <a:off x="-1" y="0"/>
            <a:ext cx="1079863" cy="6858000"/>
          </a:xfrm>
          <a:prstGeom prst="rect">
            <a:avLst/>
          </a:prstGeom>
          <a:gradFill>
            <a:gsLst>
              <a:gs pos="0">
                <a:srgbClr val="0070C0"/>
              </a:gs>
              <a:gs pos="45000">
                <a:srgbClr val="0070C0">
                  <a:alpha val="50000"/>
                </a:srgbClr>
              </a:gs>
              <a:gs pos="62000">
                <a:srgbClr val="0070C0">
                  <a:alpha val="49000"/>
                </a:srgbClr>
              </a:gs>
              <a:gs pos="100000">
                <a:srgbClr val="0070C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199" dirty="0"/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4699995B-5023-024E-9307-89A9FE434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4138" y="75049"/>
            <a:ext cx="2623497" cy="77161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276942" y="2351333"/>
            <a:ext cx="826655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органах государственной власти и иных государственных органах Российской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Федерации;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органах государственной власти и иных государственных органах Мурманской области и других субъектов Российской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Федерации;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органах местного самоуправления, в том числе на территории бывшего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СССР;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органах государственной власти и управления бывшего СССР и бывших Союзных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республик;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органах прокуратуры, внутренних дел, налоговой полиции, таможенных органах и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судах;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вооруженных силах бывшего СССР и Российской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Федерации;</a:t>
            </a:r>
          </a:p>
          <a:p>
            <a:pPr marL="566738" indent="-300038" algn="just">
              <a:buAutoNum type="arabicParenR"/>
              <a:defRPr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на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постоянной (штатной) основе в органах КПСС до 14 марта 1990 года, профсоюзных органах и органах народного контроля до 31 декабря 1991 года, кроме должностей в парткомах и профкомах на предприятиях, в организациях и учреждениях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8C567C77-E1F5-B046-BA27-CDE1EB8EB7EF}"/>
              </a:ext>
            </a:extLst>
          </p:cNvPr>
          <p:cNvSpPr/>
          <p:nvPr/>
        </p:nvSpPr>
        <p:spPr>
          <a:xfrm>
            <a:off x="1369748" y="5655950"/>
            <a:ext cx="817374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8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*  - </a:t>
            </a:r>
            <a:r>
              <a:rPr lang="ru-RU" alt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абзац 3 пункта 1 статьи 72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Закона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Мурманской области от 13.10.2005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№ 660-01-ЗМО «О государственной </a:t>
            </a:r>
            <a:r>
              <a:rPr lang="ru-RU" sz="1600" i="1" dirty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гражданской службе Мурманской </a:t>
            </a:r>
            <a:r>
              <a:rPr lang="ru-RU" sz="1600" i="1" dirty="0" smtClean="0">
                <a:solidFill>
                  <a:schemeClr val="accent1">
                    <a:lumMod val="75000"/>
                  </a:schemeClr>
                </a:solidFill>
                <a:latin typeface="Corki" panose="00000500000000000000" pitchFamily="2" charset="-52"/>
              </a:rPr>
              <a:t>области»</a:t>
            </a:r>
            <a:endParaRPr lang="ru-RU" sz="1600" i="1" dirty="0">
              <a:solidFill>
                <a:schemeClr val="accent1">
                  <a:lumMod val="75000"/>
                </a:schemeClr>
              </a:solidFill>
              <a:latin typeface="Corki" panose="00000500000000000000" pitchFamily="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90544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Тема 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6657</TotalTime>
  <Words>1003</Words>
  <Application>Microsoft Office PowerPoint</Application>
  <PresentationFormat>Лист A4 (210x297 мм)</PresentationFormat>
  <Paragraphs>89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Жмулевская</cp:lastModifiedBy>
  <cp:revision>441</cp:revision>
  <cp:lastPrinted>2023-01-27T07:20:55Z</cp:lastPrinted>
  <dcterms:created xsi:type="dcterms:W3CDTF">2019-09-18T12:34:40Z</dcterms:created>
  <dcterms:modified xsi:type="dcterms:W3CDTF">2023-02-06T11:54:21Z</dcterms:modified>
</cp:coreProperties>
</file>