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drawings/drawing5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ppt/drawings/drawing7.xml" ContentType="application/vnd.openxmlformats-officedocument.drawingml.chartshapes+xml"/>
  <Override PartName="/ppt/charts/chart12.xml" ContentType="application/vnd.openxmlformats-officedocument.drawingml.chart+xml"/>
  <Override PartName="/ppt/theme/themeOverride9.xml" ContentType="application/vnd.openxmlformats-officedocument.themeOverride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11"/>
  </p:notesMasterIdLst>
  <p:handoutMasterIdLst>
    <p:handoutMasterId r:id="rId12"/>
  </p:handoutMasterIdLst>
  <p:sldIdLst>
    <p:sldId id="455" r:id="rId2"/>
    <p:sldId id="459" r:id="rId3"/>
    <p:sldId id="456" r:id="rId4"/>
    <p:sldId id="457" r:id="rId5"/>
    <p:sldId id="458" r:id="rId6"/>
    <p:sldId id="437" r:id="rId7"/>
    <p:sldId id="452" r:id="rId8"/>
    <p:sldId id="453" r:id="rId9"/>
    <p:sldId id="454" r:id="rId10"/>
  </p:sldIdLst>
  <p:sldSz cx="9144000" cy="6858000" type="screen4x3"/>
  <p:notesSz cx="6858000" cy="100599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алмина И.Ю." initials="СИ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00CC00"/>
    <a:srgbClr val="009900"/>
    <a:srgbClr val="FF3399"/>
    <a:srgbClr val="FF6600"/>
    <a:srgbClr val="FFFF00"/>
    <a:srgbClr val="6600FF"/>
    <a:srgbClr val="FF99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3651" autoAdjust="0"/>
  </p:normalViewPr>
  <p:slideViewPr>
    <p:cSldViewPr>
      <p:cViewPr>
        <p:scale>
          <a:sx n="90" d="100"/>
          <a:sy n="90" d="100"/>
        </p:scale>
        <p:origin x="-121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106" y="-84"/>
      </p:cViewPr>
      <p:guideLst>
        <p:guide orient="horz" pos="3169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9.4735835587883468E-2"/>
          <c:y val="3.0634241303205204E-2"/>
          <c:w val="0.90371127026985465"/>
          <c:h val="0.81551282859118468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rgbClr val="9966FF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00FF"/>
              </a:solidFill>
              <a:ln>
                <a:solidFill>
                  <a:srgbClr val="7030A0"/>
                </a:solidFill>
              </a:ln>
            </c:spPr>
          </c:dPt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11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F0"/>
              </a:solidFill>
            </a:ln>
          </c:spPr>
          <c:invertIfNegative val="0"/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70</c:v>
                </c:pt>
                <c:pt idx="1">
                  <c:v>50</c:v>
                </c:pt>
                <c:pt idx="2">
                  <c:v>49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  <c:invertIfNegative val="0"/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12</c:v>
                </c:pt>
                <c:pt idx="1">
                  <c:v>34</c:v>
                </c:pt>
                <c:pt idx="2">
                  <c:v>26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rgbClr val="FF6600"/>
              </a:solidFill>
            </a:ln>
          </c:spPr>
          <c:invertIfNegative val="0"/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18</c:v>
                </c:pt>
                <c:pt idx="1">
                  <c:v>5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99170560"/>
        <c:axId val="99172352"/>
        <c:axId val="0"/>
      </c:bar3DChart>
      <c:catAx>
        <c:axId val="9917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99172352"/>
        <c:crosses val="autoZero"/>
        <c:auto val="1"/>
        <c:lblAlgn val="ctr"/>
        <c:lblOffset val="100"/>
        <c:noMultiLvlLbl val="0"/>
      </c:catAx>
      <c:valAx>
        <c:axId val="9917235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1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99170560"/>
        <c:crosses val="autoZero"/>
        <c:crossBetween val="between"/>
      </c:valAx>
      <c:spPr>
        <a:noFill/>
        <a:ln w="21455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802327519164563E-2"/>
          <c:y val="5.1974731852406433E-2"/>
          <c:w val="0.92219767248083695"/>
          <c:h val="0.846512668183067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Почётные грамоты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dPt>
          <c:dLbls>
            <c:txPr>
              <a:bodyPr/>
              <a:lstStyle/>
              <a:p>
                <a:pPr>
                  <a:defRPr sz="12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212</c:v>
                </c:pt>
                <c:pt idx="1">
                  <c:v>201</c:v>
                </c:pt>
                <c:pt idx="2">
                  <c:v>172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Лист1!$C$2:$C$5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Благодарности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448774372032461E-3"/>
                  <c:y val="6.18839622108265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897548744064923E-3"/>
                  <c:y val="6.18839622108265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9.28259433162401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baseline="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628</c:v>
                </c:pt>
                <c:pt idx="1">
                  <c:v>700</c:v>
                </c:pt>
                <c:pt idx="2">
                  <c:v>625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Благодарственные письма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648</c:v>
                </c:pt>
                <c:pt idx="1">
                  <c:v>983</c:v>
                </c:pt>
                <c:pt idx="2">
                  <c:v>810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00863360"/>
        <c:axId val="100881536"/>
      </c:barChart>
      <c:catAx>
        <c:axId val="10086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500" b="1" baseline="0">
                <a:latin typeface="Tahoma" pitchFamily="34" charset="0"/>
                <a:cs typeface="Times New Roman" pitchFamily="18" charset="0"/>
              </a:defRPr>
            </a:pPr>
            <a:endParaRPr lang="ru-RU"/>
          </a:p>
        </c:txPr>
        <c:crossAx val="100881536"/>
        <c:crosses val="autoZero"/>
        <c:auto val="1"/>
        <c:lblAlgn val="ctr"/>
        <c:lblOffset val="100"/>
        <c:noMultiLvlLbl val="0"/>
      </c:catAx>
      <c:valAx>
        <c:axId val="100881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100863360"/>
        <c:crosses val="autoZero"/>
        <c:crossBetween val="between"/>
      </c:valAx>
      <c:spPr>
        <a:noFill/>
      </c:spPr>
    </c:plotArea>
    <c:legend>
      <c:legendPos val="tr"/>
      <c:legendEntry>
        <c:idx val="2"/>
        <c:txPr>
          <a:bodyPr/>
          <a:lstStyle/>
          <a:p>
            <a:pPr>
              <a:lnSpc>
                <a:spcPct val="100000"/>
              </a:lnSpc>
              <a:defRPr sz="14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738861705695252"/>
          <c:y val="8.2610625873062726E-2"/>
          <c:w val="0.25950524530196234"/>
          <c:h val="0.338445338432182"/>
        </c:manualLayout>
      </c:layout>
      <c:overlay val="0"/>
      <c:txPr>
        <a:bodyPr/>
        <a:lstStyle/>
        <a:p>
          <a:pPr>
            <a:lnSpc>
              <a:spcPct val="150000"/>
            </a:lnSpc>
            <a:defRPr sz="1400" b="1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608228715327928E-2"/>
          <c:y val="2.9064870928319836E-3"/>
          <c:w val="0.8475273580713254"/>
          <c:h val="0.997093512907167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6"/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CC00"/>
              </a:solidFill>
            </c:spPr>
          </c:dPt>
          <c:dPt>
            <c:idx val="3"/>
            <c:bubble3D val="0"/>
            <c:spPr>
              <a:solidFill>
                <a:srgbClr val="00D05E"/>
              </a:solidFill>
            </c:spPr>
          </c:dPt>
          <c:dPt>
            <c:idx val="4"/>
            <c:bubble3D val="0"/>
            <c:spPr>
              <a:solidFill>
                <a:srgbClr val="FF6600"/>
              </a:solidFill>
            </c:spPr>
          </c:dPt>
          <c:dPt>
            <c:idx val="5"/>
            <c:bubble3D val="0"/>
            <c:spPr>
              <a:solidFill>
                <a:srgbClr val="0099FF"/>
              </a:solidFill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471435713492199E-2"/>
                  <c:y val="3.7130377326495975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84</a:t>
                    </a:r>
                    <a:endParaRPr lang="en-US" sz="1200" b="1" i="0" baseline="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  <a:p>
                    <a:endParaRPr lang="en-US" sz="800" dirty="0">
                      <a:latin typeface="+mn-lt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1494185831203985E-3"/>
                  <c:y val="1.77166694740010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1233034292486015"/>
                  <c:y val="5.793003452291323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6058275271001664E-2"/>
                  <c:y val="-0.1825576885219384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latin typeface="Tahoma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1">
                  <c:v>Памятные адреса</c:v>
                </c:pt>
                <c:pt idx="2">
                  <c:v>Телеграммы</c:v>
                </c:pt>
                <c:pt idx="3">
                  <c:v>Открытки (дни рождения)</c:v>
                </c:pt>
                <c:pt idx="4">
                  <c:v>Открытки  (гос. праздники)</c:v>
                </c:pt>
                <c:pt idx="5">
                  <c:v>Открытки  (проф. праздники)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1">
                  <c:v>71</c:v>
                </c:pt>
                <c:pt idx="2">
                  <c:v>25</c:v>
                </c:pt>
                <c:pt idx="3">
                  <c:v>570</c:v>
                </c:pt>
                <c:pt idx="4">
                  <c:v>2201</c:v>
                </c:pt>
                <c:pt idx="5">
                  <c:v>203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Лист1!$A$2:$A$7</c:f>
              <c:strCache>
                <c:ptCount val="6"/>
                <c:pt idx="1">
                  <c:v>Памятные адреса</c:v>
                </c:pt>
                <c:pt idx="2">
                  <c:v>Телеграммы</c:v>
                </c:pt>
                <c:pt idx="3">
                  <c:v>Открытки (дни рождения)</c:v>
                </c:pt>
                <c:pt idx="4">
                  <c:v>Открытки  (гос. праздники)</c:v>
                </c:pt>
                <c:pt idx="5">
                  <c:v>Открытки  (проф. праздники)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10503346850349962"/>
          <c:y val="0.75650666950983969"/>
          <c:w val="0.8832085786764432"/>
          <c:h val="0.21261033720267641"/>
        </c:manualLayout>
      </c:layout>
      <c:overlay val="0"/>
      <c:spPr>
        <a:noFill/>
      </c:spPr>
      <c:txPr>
        <a:bodyPr/>
        <a:lstStyle/>
        <a:p>
          <a:pPr>
            <a:defRPr sz="1200" b="1" i="0" baseline="0">
              <a:latin typeface="Tahoma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1400" baseline="0"/>
      </a:pPr>
      <a:endParaRPr lang="ru-RU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706561704784127E-2"/>
          <c:y val="3.4695598485414279E-2"/>
          <c:w val="0.81276595369474081"/>
          <c:h val="0.926605149518905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1"/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CC00"/>
              </a:solidFill>
            </c:spPr>
          </c:dPt>
          <c:dPt>
            <c:idx val="3"/>
            <c:bubble3D val="0"/>
            <c:spPr>
              <a:solidFill>
                <a:srgbClr val="00D05E"/>
              </a:solidFill>
            </c:spPr>
          </c:dPt>
          <c:dPt>
            <c:idx val="4"/>
            <c:bubble3D val="0"/>
            <c:spPr>
              <a:solidFill>
                <a:srgbClr val="FF6600"/>
              </a:solidFill>
            </c:spPr>
          </c:dPt>
          <c:dPt>
            <c:idx val="5"/>
            <c:bubble3D val="0"/>
            <c:spPr>
              <a:solidFill>
                <a:srgbClr val="0099FF"/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2.0471435713492199E-2"/>
                  <c:y val="3.7130377326495975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baseline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81</a:t>
                    </a:r>
                    <a:endParaRPr lang="ru-RU" sz="1200" b="1" i="0" baseline="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  <a:p>
                    <a:endParaRPr lang="en-US" sz="800" dirty="0">
                      <a:latin typeface="+mn-lt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494516482295691E-3"/>
                  <c:y val="1.2645937890958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1177437715193662"/>
                  <c:y val="5.93504013957298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6058275271001664E-2"/>
                  <c:y val="-0.1825576885219384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1363680386502878E-2"/>
                  <c:y val="9.357499372497741E-3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baseline="0" smtClean="0">
                        <a:latin typeface="Tahoma" pitchFamily="34" charset="0"/>
                      </a:rPr>
                      <a:t>238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baseline="0">
                    <a:latin typeface="Tahoma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1">
                  <c:v>Памятные адреса</c:v>
                </c:pt>
                <c:pt idx="2">
                  <c:v>Телеграммы</c:v>
                </c:pt>
                <c:pt idx="3">
                  <c:v>Открытки (дни рождения)</c:v>
                </c:pt>
                <c:pt idx="4">
                  <c:v>Открытки (гос. праздники)</c:v>
                </c:pt>
                <c:pt idx="5">
                  <c:v>Открытки (проф. праздники)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1">
                  <c:v>81</c:v>
                </c:pt>
                <c:pt idx="2">
                  <c:v>32</c:v>
                </c:pt>
                <c:pt idx="3">
                  <c:v>552</c:v>
                </c:pt>
                <c:pt idx="4">
                  <c:v>2082</c:v>
                </c:pt>
                <c:pt idx="5">
                  <c:v>238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Лист1!$A$2:$A$7</c:f>
              <c:strCache>
                <c:ptCount val="6"/>
                <c:pt idx="1">
                  <c:v>Памятные адреса</c:v>
                </c:pt>
                <c:pt idx="2">
                  <c:v>Телеграммы</c:v>
                </c:pt>
                <c:pt idx="3">
                  <c:v>Открытки (дни рождения)</c:v>
                </c:pt>
                <c:pt idx="4">
                  <c:v>Открытки (гос. праздники)</c:v>
                </c:pt>
                <c:pt idx="5">
                  <c:v>Открытки (проф. праздники)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1.4276852836457325E-2"/>
          <c:y val="0.75587753455444984"/>
          <c:w val="0.88826506049592358"/>
          <c:h val="0.21277924647279908"/>
        </c:manualLayout>
      </c:layout>
      <c:overlay val="0"/>
      <c:spPr>
        <a:noFill/>
      </c:spPr>
      <c:txPr>
        <a:bodyPr/>
        <a:lstStyle/>
        <a:p>
          <a:pPr>
            <a:defRPr sz="1200" b="1" i="0" baseline="0">
              <a:latin typeface="Tahoma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1400" baseline="0"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678111620076397E-2"/>
          <c:y val="2.4424198768442838E-2"/>
          <c:w val="0.59150545772691809"/>
          <c:h val="0.90445964117499011"/>
        </c:manualLayout>
      </c:layout>
      <c:bar3DChart>
        <c:barDir val="col"/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rgbClr val="00B050"/>
            </a:solidFill>
            <a:ln w="25400" cap="flat" cmpd="sng" algn="ctr">
              <a:solidFill>
                <a:srgbClr val="009900"/>
              </a:solidFill>
              <a:prstDash val="solid"/>
            </a:ln>
            <a:effectLst/>
          </c:spPr>
          <c:invertIfNegative val="0"/>
          <c:dLbls>
            <c:delete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общ. организации</c:v>
                </c:pt>
              </c:strCache>
            </c:strRef>
          </c:tx>
          <c:spPr>
            <a:solidFill>
              <a:srgbClr val="6600FF"/>
            </a:solidFill>
            <a:ln>
              <a:solidFill>
                <a:srgbClr val="6600FF"/>
              </a:solidFill>
            </a:ln>
          </c:spPr>
          <c:invertIfNegative val="0"/>
          <c:dLbls>
            <c:delete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solidFill>
              <a:srgbClr val="FFFF00"/>
            </a:solidFill>
            <a:ln w="25400" cap="flat" cmpd="sng" algn="ctr">
              <a:solidFill>
                <a:srgbClr val="FFFF00"/>
              </a:solidFill>
              <a:prstDash val="solid"/>
            </a:ln>
            <a:effectLst/>
          </c:spPr>
          <c:invertIfNegative val="0"/>
          <c:dLbls>
            <c:delete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 образование и наука</c:v>
                </c:pt>
              </c:strCache>
            </c:strRef>
          </c:tx>
          <c:spPr>
            <a:solidFill>
              <a:srgbClr val="FF3399"/>
            </a:solidFill>
            <a:ln>
              <a:solidFill>
                <a:srgbClr val="FF3399"/>
              </a:solidFill>
            </a:ln>
          </c:spPr>
          <c:invertIfNegative val="0"/>
          <c:dLbls>
            <c:delete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17</c:v>
                </c:pt>
                <c:pt idx="1">
                  <c:v>22</c:v>
                </c:pt>
                <c:pt idx="2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254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  <a:effectLst/>
          </c:spPr>
          <c:invertIfNegative val="0"/>
          <c:dLbls>
            <c:delete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24</c:v>
                </c:pt>
                <c:pt idx="1">
                  <c:v>33</c:v>
                </c:pt>
                <c:pt idx="2">
                  <c:v>22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Лист1!$H$2:$H$5</c:f>
            </c:numRef>
          </c:val>
        </c:ser>
        <c:ser>
          <c:idx val="1"/>
          <c:order val="1"/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Лист1!$C$2:$C$5</c:f>
            </c:numRef>
          </c:val>
          <c:shape val="box"/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промышленность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Lbls>
            <c:delete val="1"/>
          </c:dLbls>
          <c:val>
            <c:numRef>
              <c:f>Лист1!$I$2:$I$4</c:f>
              <c:numCache>
                <c:formatCode>General</c:formatCode>
                <c:ptCount val="3"/>
                <c:pt idx="0">
                  <c:v>41</c:v>
                </c:pt>
                <c:pt idx="1">
                  <c:v>33</c:v>
                </c:pt>
                <c:pt idx="2">
                  <c:v>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shape val="cylinder"/>
        <c:axId val="99918592"/>
        <c:axId val="99920128"/>
        <c:axId val="99187776"/>
      </c:bar3DChart>
      <c:catAx>
        <c:axId val="9991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99920128"/>
        <c:crosses val="autoZero"/>
        <c:auto val="1"/>
        <c:lblAlgn val="ctr"/>
        <c:lblOffset val="100"/>
        <c:noMultiLvlLbl val="0"/>
      </c:catAx>
      <c:valAx>
        <c:axId val="99920128"/>
        <c:scaling>
          <c:orientation val="minMax"/>
          <c:max val="100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99918592"/>
        <c:crosses val="autoZero"/>
        <c:crossBetween val="between"/>
        <c:minorUnit val="2"/>
      </c:valAx>
      <c:serAx>
        <c:axId val="99187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99920128"/>
        <c:crosses val="autoZero"/>
      </c:serAx>
    </c:plotArea>
    <c:legend>
      <c:legendPos val="r"/>
      <c:layout>
        <c:manualLayout>
          <c:xMode val="edge"/>
          <c:yMode val="edge"/>
          <c:x val="0.72466721112184163"/>
          <c:y val="1.7029528595183425E-2"/>
          <c:w val="0.27533278887815882"/>
          <c:h val="0.49602575520282755"/>
        </c:manualLayout>
      </c:layout>
      <c:overlay val="0"/>
      <c:spPr>
        <a:ln>
          <a:solidFill>
            <a:srgbClr val="00B0F0"/>
          </a:solidFill>
        </a:ln>
      </c:spPr>
      <c:txPr>
        <a:bodyPr/>
        <a:lstStyle/>
        <a:p>
          <a:pPr>
            <a:defRPr sz="1300" b="1" baseline="0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824238861203481E-2"/>
          <c:y val="8.9142476232799542E-2"/>
          <c:w val="0.67314361295389602"/>
          <c:h val="0.6861320798376258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г. Мурманск</c:v>
                </c:pt>
              </c:strCache>
            </c:strRef>
          </c:tx>
          <c:spPr>
            <a:solidFill>
              <a:srgbClr val="6666FF"/>
            </a:solidFill>
            <a:ln>
              <a:solidFill>
                <a:srgbClr val="9966FF"/>
              </a:solidFill>
            </a:ln>
          </c:spPr>
          <c:invertIfNegative val="0"/>
          <c:dLbls>
            <c:delete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59</c:v>
                </c:pt>
              </c:numCache>
            </c:numRef>
          </c:val>
        </c:ser>
        <c:ser>
          <c:idx val="1"/>
          <c:order val="1"/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</c:numCache>
            </c:numRef>
          </c:cat>
          <c:val>
            <c:numRef>
              <c:f>Лист1!$C$2:$C$5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Печенгский район</c:v>
                </c:pt>
              </c:strCache>
            </c:strRef>
          </c:tx>
          <c:spPr>
            <a:solidFill>
              <a:srgbClr val="00CC00"/>
            </a:solidFill>
            <a:ln>
              <a:solidFill>
                <a:srgbClr val="009900"/>
              </a:solidFill>
            </a:ln>
          </c:spPr>
          <c:invertIfNegative val="0"/>
          <c:dLbls>
            <c:delete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г. Мончегорск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</c:spPr>
          <c:invertIfNegative val="0"/>
          <c:dLbls>
            <c:delete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г. Апатиты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rgbClr val="FF6600"/>
              </a:solidFill>
            </a:ln>
          </c:spPr>
          <c:invertIfNegative val="0"/>
          <c:dLbls>
            <c:delete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Столбец8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CC00"/>
              </a:solidFill>
            </a:ln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</c:numCache>
            </c:numRef>
          </c:cat>
          <c:val>
            <c:numRef>
              <c:f>Лист1!$G$2:$G$5</c:f>
              <c:numCache>
                <c:formatCode>General</c:formatCode>
                <c:ptCount val="4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33CC33"/>
            </a:solidFill>
            <a:ln>
              <a:solidFill>
                <a:srgbClr val="008000"/>
              </a:solidFill>
            </a:ln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</c:numCache>
            </c:numRef>
          </c:cat>
          <c:val>
            <c:numRef>
              <c:f>Лист1!$H$2:$H$5</c:f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rgbClr val="0066FF"/>
            </a:solidFill>
            <a:ln>
              <a:solidFill>
                <a:srgbClr val="0000FF"/>
              </a:solidFill>
            </a:ln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</c:numCache>
            </c:numRef>
          </c:cat>
          <c:val>
            <c:numRef>
              <c:f>Лист1!$I$2:$I$5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9805056"/>
        <c:axId val="99806592"/>
      </c:barChart>
      <c:catAx>
        <c:axId val="99805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9806592"/>
        <c:crosses val="autoZero"/>
        <c:auto val="1"/>
        <c:lblAlgn val="ctr"/>
        <c:lblOffset val="100"/>
        <c:noMultiLvlLbl val="0"/>
      </c:catAx>
      <c:valAx>
        <c:axId val="9980659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99805056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393721604032301"/>
          <c:y val="4.0589529404140283E-2"/>
          <c:w val="0.60627839596769939"/>
          <c:h val="0.79274553984742435"/>
        </c:manualLayout>
      </c:layout>
      <c:overlay val="0"/>
      <c:txPr>
        <a:bodyPr/>
        <a:lstStyle/>
        <a:p>
          <a:pPr>
            <a:defRPr sz="1200" b="1" i="0" baseline="0">
              <a:latin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918842350849937"/>
          <c:y val="3.0044465343643991E-2"/>
          <c:w val="0.81744578885174357"/>
          <c:h val="0.797976037892808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г. Мурманск</c:v>
                </c:pt>
              </c:strCache>
            </c:strRef>
          </c:tx>
          <c:spPr>
            <a:solidFill>
              <a:srgbClr val="6666FF"/>
            </a:solidFill>
            <a:ln>
              <a:solidFill>
                <a:srgbClr val="9966FF"/>
              </a:solidFill>
            </a:ln>
          </c:spPr>
          <c:invertIfNegative val="0"/>
          <c:dLbls>
            <c:delete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</c:v>
                </c:pt>
              </c:numCache>
            </c:numRef>
          </c:val>
        </c:ser>
        <c:ser>
          <c:idx val="1"/>
          <c:order val="1"/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</c:numCache>
            </c:numRef>
          </c:cat>
          <c:val>
            <c:numRef>
              <c:f>Лист1!$C$2:$C$5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Печенгский район</c:v>
                </c:pt>
              </c:strCache>
            </c:strRef>
          </c:tx>
          <c:spPr>
            <a:solidFill>
              <a:srgbClr val="00CC00"/>
            </a:solidFill>
            <a:ln>
              <a:solidFill>
                <a:srgbClr val="009900"/>
              </a:solidFill>
            </a:ln>
          </c:spPr>
          <c:invertIfNegative val="0"/>
          <c:dLbls>
            <c:delete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г. Полярные Зори</c:v>
                </c:pt>
              </c:strCache>
            </c:strRef>
          </c:tx>
          <c:spPr>
            <a:solidFill>
              <a:srgbClr val="FF3399"/>
            </a:solidFill>
            <a:ln>
              <a:solidFill>
                <a:srgbClr val="FF3399"/>
              </a:solidFill>
            </a:ln>
          </c:spPr>
          <c:invertIfNegative val="0"/>
          <c:dLbls>
            <c:delete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Терский район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CC99"/>
              </a:solidFill>
            </a:ln>
          </c:spPr>
          <c:invertIfNegative val="0"/>
          <c:dLbls>
            <c:delete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г. Мончегорск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CC00"/>
              </a:solidFill>
            </a:ln>
          </c:spPr>
          <c:invertIfNegative val="0"/>
          <c:dLbls>
            <c:delete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</c:numCache>
            </c:num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Кольский район</c:v>
                </c:pt>
              </c:strCache>
            </c:strRef>
          </c:tx>
          <c:spPr>
            <a:solidFill>
              <a:srgbClr val="33CC33"/>
            </a:solidFill>
            <a:ln>
              <a:solidFill>
                <a:srgbClr val="008000"/>
              </a:solidFill>
            </a:ln>
          </c:spPr>
          <c:invertIfNegative val="0"/>
          <c:dLbls>
            <c:delete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</c:numCache>
            </c:num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rgbClr val="0066FF"/>
            </a:solidFill>
            <a:ln>
              <a:solidFill>
                <a:srgbClr val="0000FF"/>
              </a:solidFill>
            </a:ln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</c:numCache>
            </c:numRef>
          </c:cat>
          <c:val>
            <c:numRef>
              <c:f>Лист1!$I$2:$I$5</c:f>
            </c:numRef>
          </c:val>
        </c:ser>
        <c:ser>
          <c:idx val="8"/>
          <c:order val="8"/>
          <c:tx>
            <c:v>г. Апатиты</c:v>
          </c:tx>
          <c:spPr>
            <a:solidFill>
              <a:srgbClr val="FF6600"/>
            </a:solidFill>
            <a:ln>
              <a:solidFill>
                <a:srgbClr val="FF6600"/>
              </a:solidFill>
            </a:ln>
          </c:spPr>
          <c:invertIfNegative val="0"/>
          <c:dLbls>
            <c:delete val="1"/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9872128"/>
        <c:axId val="99873920"/>
      </c:barChart>
      <c:catAx>
        <c:axId val="99872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9873920"/>
        <c:crosses val="autoZero"/>
        <c:auto val="1"/>
        <c:lblAlgn val="ctr"/>
        <c:lblOffset val="100"/>
        <c:noMultiLvlLbl val="0"/>
      </c:catAx>
      <c:valAx>
        <c:axId val="9987392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ru-RU"/>
          </a:p>
        </c:txPr>
        <c:crossAx val="99872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266189796575389"/>
          <c:y val="8.6394161188114507E-2"/>
          <c:w val="0.53593689020308355"/>
          <c:h val="0.74218811812492924"/>
        </c:manualLayout>
      </c:layout>
      <c:overlay val="1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 baseline="0"/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918842350849937"/>
          <c:y val="3.0044465343643991E-2"/>
          <c:w val="0.81744578885174357"/>
          <c:h val="0.79797603789280869"/>
        </c:manualLayout>
      </c:layout>
      <c:barChart>
        <c:barDir val="col"/>
        <c:grouping val="percentStacked"/>
        <c:varyColors val="0"/>
        <c:ser>
          <c:idx val="1"/>
          <c:order val="0"/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</c:numCache>
            </c:numRef>
          </c:cat>
          <c:val>
            <c:numRef>
              <c:f>Лист1!$C$2:$C$5</c:f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Кольский район</c:v>
                </c:pt>
              </c:strCache>
            </c:strRef>
          </c:tx>
          <c:spPr>
            <a:solidFill>
              <a:srgbClr val="00CC00"/>
            </a:solidFill>
            <a:ln>
              <a:solidFill>
                <a:srgbClr val="009900"/>
              </a:solidFill>
            </a:ln>
          </c:spPr>
          <c:invertIfNegative val="0"/>
          <c:dLbls>
            <c:delete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г. Мурманск</c:v>
                </c:pt>
              </c:strCache>
            </c:strRef>
          </c:tx>
          <c:spPr>
            <a:solidFill>
              <a:srgbClr val="6666FF"/>
            </a:solidFill>
            <a:ln>
              <a:solidFill>
                <a:srgbClr val="6666FF"/>
              </a:solidFill>
            </a:ln>
          </c:spPr>
          <c:invertIfNegative val="0"/>
          <c:dLbls>
            <c:delete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14</c:v>
                </c:pt>
              </c:numCache>
            </c:numRef>
          </c:val>
        </c:ser>
        <c:ser>
          <c:idx val="4"/>
          <c:order val="3"/>
          <c:tx>
            <c:strRef>
              <c:f>Лист1!$F$1</c:f>
              <c:strCache>
                <c:ptCount val="1"/>
                <c:pt idx="0">
                  <c:v>Столбец8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CC99"/>
              </a:solidFill>
            </a:ln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ser>
          <c:idx val="5"/>
          <c:order val="4"/>
          <c:tx>
            <c:strRef>
              <c:f>Лист1!$G$1</c:f>
              <c:strCache>
                <c:ptCount val="1"/>
                <c:pt idx="0">
                  <c:v>Столбец9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CC00"/>
              </a:solidFill>
            </a:ln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</c:numCache>
            </c:numRef>
          </c:cat>
          <c:val>
            <c:numRef>
              <c:f>Лист1!$G$2:$G$5</c:f>
            </c:numRef>
          </c:val>
        </c:ser>
        <c:ser>
          <c:idx val="6"/>
          <c:order val="5"/>
          <c:tx>
            <c:strRef>
              <c:f>Лист1!$H$1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33CC33"/>
            </a:solidFill>
            <a:ln>
              <a:solidFill>
                <a:srgbClr val="008000"/>
              </a:solidFill>
            </a:ln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</c:numCache>
            </c:numRef>
          </c:cat>
          <c:val>
            <c:numRef>
              <c:f>Лист1!$H$2:$H$5</c:f>
            </c:numRef>
          </c:val>
        </c:ser>
        <c:ser>
          <c:idx val="7"/>
          <c:order val="6"/>
          <c:tx>
            <c:strRef>
              <c:f>Лист1!$I$1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rgbClr val="0066FF"/>
            </a:solidFill>
            <a:ln>
              <a:solidFill>
                <a:srgbClr val="0000FF"/>
              </a:solidFill>
            </a:ln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</c:numCache>
            </c:numRef>
          </c:cat>
          <c:val>
            <c:numRef>
              <c:f>Лист1!$I$2:$I$5</c:f>
            </c:numRef>
          </c:val>
        </c:ser>
        <c:ser>
          <c:idx val="8"/>
          <c:order val="7"/>
          <c:tx>
            <c:v>г. Апатиты</c:v>
          </c:tx>
          <c:spPr>
            <a:solidFill>
              <a:srgbClr val="FF6600"/>
            </a:solidFill>
            <a:ln>
              <a:solidFill>
                <a:srgbClr val="FF6600"/>
              </a:solidFill>
            </a:ln>
          </c:spPr>
          <c:invertIfNegative val="0"/>
          <c:dLbls>
            <c:delete val="1"/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0050048"/>
        <c:axId val="100051584"/>
      </c:barChart>
      <c:catAx>
        <c:axId val="100050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0051584"/>
        <c:crosses val="autoZero"/>
        <c:auto val="1"/>
        <c:lblAlgn val="ctr"/>
        <c:lblOffset val="100"/>
        <c:noMultiLvlLbl val="0"/>
      </c:catAx>
      <c:valAx>
        <c:axId val="10005158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ru-RU"/>
          </a:p>
        </c:txPr>
        <c:crossAx val="10005004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 b="1" i="0" baseline="0">
                <a:latin typeface="Tahoma" pitchFamily="34" charset="0"/>
              </a:defRPr>
            </a:pPr>
            <a:endParaRPr lang="ru-RU"/>
          </a:p>
        </c:txPr>
      </c:legendEntry>
      <c:legendEntry>
        <c:idx val="1"/>
        <c:delete val="1"/>
      </c:legendEntry>
      <c:legendEntry>
        <c:idx val="2"/>
        <c:txPr>
          <a:bodyPr/>
          <a:lstStyle/>
          <a:p>
            <a:pPr>
              <a:defRPr sz="1200" b="1" i="0" baseline="0">
                <a:latin typeface="Tahoma" pitchFamily="34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 i="0" baseline="0">
                <a:latin typeface="Tahoma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1003385663701175"/>
          <c:y val="9.3221231232705412E-2"/>
          <c:w val="0.58996614336298647"/>
          <c:h val="0.76815528248799358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 baseline="0"/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80240362801428"/>
          <c:y val="4.9484748169128373E-2"/>
          <c:w val="0.59619602875537958"/>
          <c:h val="0.830067294945997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Образование и наука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</c:v>
                </c:pt>
                <c:pt idx="1">
                  <c:v>18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Общ. организации</c:v>
                </c:pt>
              </c:strCache>
            </c:strRef>
          </c:tx>
          <c:spPr>
            <a:solidFill>
              <a:srgbClr val="FFCC00"/>
            </a:solidFill>
          </c:spPr>
          <c:invertIfNegative val="0"/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33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Гос. и мун. служба</c:v>
                </c:pt>
              </c:strCache>
            </c:strRef>
          </c:tx>
          <c:spPr>
            <a:solidFill>
              <a:srgbClr val="3399FF"/>
            </a:solidFill>
          </c:spPr>
          <c:invertIfNegative val="0"/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17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Связь и массовые коммуникации</c:v>
                </c:pt>
              </c:strCache>
            </c:strRef>
          </c:tx>
          <c:spPr>
            <a:solidFill>
              <a:srgbClr val="FF0066"/>
            </a:solidFill>
          </c:spPr>
          <c:invertIfNegative val="0"/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18</c:v>
                </c:pt>
                <c:pt idx="1">
                  <c:v>17</c:v>
                </c:pt>
                <c:pt idx="2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33</c:v>
                </c:pt>
                <c:pt idx="1">
                  <c:v>17</c:v>
                </c:pt>
                <c:pt idx="2">
                  <c:v>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Промышленность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elete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Лист1!$H$2:$H$4</c:f>
              <c:numCache>
                <c:formatCode>General</c:formatCode>
                <c:ptCount val="3"/>
                <c:pt idx="2">
                  <c:v>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100135296"/>
        <c:axId val="100136832"/>
        <c:axId val="0"/>
      </c:bar3DChart>
      <c:catAx>
        <c:axId val="10013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100136832"/>
        <c:crosses val="autoZero"/>
        <c:auto val="1"/>
        <c:lblAlgn val="ctr"/>
        <c:lblOffset val="100"/>
        <c:noMultiLvlLbl val="0"/>
      </c:catAx>
      <c:valAx>
        <c:axId val="1001368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100135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513757270285351"/>
          <c:y val="0.11210002490167462"/>
          <c:w val="0.27486242729714622"/>
          <c:h val="0.88789997509832563"/>
        </c:manualLayout>
      </c:layout>
      <c:overlay val="0"/>
      <c:txPr>
        <a:bodyPr/>
        <a:lstStyle/>
        <a:p>
          <a:pPr>
            <a:defRPr sz="1400" b="1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Почетный гражданин МО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2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Лист1!$C$2:$C$5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 гражданскую доблесть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 заслуги перед МО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  <c:pt idx="2">
                  <c:v>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Материнская слава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5</c:v>
                </c:pt>
                <c:pt idx="1">
                  <c:v>9</c:v>
                </c:pt>
                <c:pt idx="2">
                  <c:v>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Почетная грамота МО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29</c:v>
                </c:pt>
                <c:pt idx="1">
                  <c:v>34</c:v>
                </c:pt>
                <c:pt idx="2">
                  <c:v>12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Почетный работник здравоохранения МО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Почетный работник культуры МО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Почетный работник образования МО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Почетный работник социальной защиты населения МО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01600" h="25400"/>
            </a:sp3d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Лист1!$K$2:$K$5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Почетный работник физической культуры и спорта МО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Лист1!$L$2:$L$5</c:f>
              <c:numCache>
                <c:formatCode>General</c:formatCode>
                <c:ptCount val="4"/>
                <c:pt idx="1">
                  <c:v>1</c:v>
                </c:pt>
                <c:pt idx="2">
                  <c:v>3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Премия Мурманской области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Лист1!$M$2:$M$5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0283904"/>
        <c:axId val="100285440"/>
      </c:barChart>
      <c:catAx>
        <c:axId val="10028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00" b="1" baseline="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100285440"/>
        <c:crosses val="autoZero"/>
        <c:auto val="1"/>
        <c:lblAlgn val="ctr"/>
        <c:lblOffset val="100"/>
        <c:noMultiLvlLbl val="0"/>
      </c:catAx>
      <c:valAx>
        <c:axId val="100285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  <c:crossAx val="1002839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172411513504928"/>
          <c:y val="0.7159281224142594"/>
          <c:w val="0.81797316367970152"/>
          <c:h val="0.28407187758574104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069202187411277"/>
          <c:y val="3.8341150500186012E-3"/>
          <c:w val="0.64131837533924807"/>
          <c:h val="0.785338477130658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2"/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CC00"/>
              </a:solidFill>
            </c:spPr>
          </c:dPt>
          <c:dPt>
            <c:idx val="3"/>
            <c:bubble3D val="0"/>
            <c:spPr>
              <a:solidFill>
                <a:srgbClr val="00D05E"/>
              </a:solidFill>
            </c:spPr>
          </c:dPt>
          <c:dPt>
            <c:idx val="4"/>
            <c:bubble3D val="0"/>
            <c:spPr>
              <a:solidFill>
                <a:srgbClr val="FF6600"/>
              </a:solidFill>
            </c:spPr>
          </c:dPt>
          <c:dPt>
            <c:idx val="5"/>
            <c:bubble3D val="0"/>
            <c:spPr>
              <a:solidFill>
                <a:srgbClr val="0099FF"/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9.6058275271001664E-2"/>
                  <c:y val="7.1166556542450451E-2"/>
                </c:manualLayout>
              </c:layout>
              <c:tx>
                <c:rich>
                  <a:bodyPr/>
                  <a:lstStyle/>
                  <a:p>
                    <a:r>
                      <a:rPr lang="ru-RU" sz="1300" b="1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10</a:t>
                    </a:r>
                    <a:endParaRPr lang="ru-RU" sz="1300" b="1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  <a:p>
                    <a:endParaRPr lang="en-US" sz="800" dirty="0">
                      <a:latin typeface="+mn-lt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7188301828897443E-2"/>
                  <c:y val="-7.889220038353279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1967916263272335"/>
                  <c:y val="-0.1313622157924484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8271267919084845E-2"/>
                  <c:y val="-0.153690652729406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5767824739050199E-2"/>
                  <c:y val="-9.1674294643590323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 smtClean="0"/>
                      <a:t>4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4701840888931258E-3"/>
                  <c:y val="-1.7895958420078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8789764100285163E-2"/>
                  <c:y val="7.668230100037202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239610060963244E-2"/>
                  <c:y val="-2.68388053501302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6.1589276676489113E-2"/>
                  <c:y val="3.067292040014880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4.4792201219265027E-2"/>
                  <c:y val="7.28481859503534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4.4792201219265027E-2"/>
                  <c:y val="9.201876120044633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1">
                  <c:v>Культура</c:v>
                </c:pt>
                <c:pt idx="2">
                  <c:v>Здравоохранение</c:v>
                </c:pt>
                <c:pt idx="3">
                  <c:v>Образование и наука</c:v>
                </c:pt>
                <c:pt idx="4">
                  <c:v>Промышленность </c:v>
                </c:pt>
                <c:pt idx="5">
                  <c:v>Сельское хозяйство</c:v>
                </c:pt>
                <c:pt idx="6">
                  <c:v>Физическая культура</c:v>
                </c:pt>
                <c:pt idx="7">
                  <c:v>Общественные организации</c:v>
                </c:pt>
                <c:pt idx="8">
                  <c:v>СМИ</c:v>
                </c:pt>
                <c:pt idx="9">
                  <c:v>Государственные органы</c:v>
                </c:pt>
                <c:pt idx="10">
                  <c:v>Социальная защита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1">
                  <c:v>14</c:v>
                </c:pt>
                <c:pt idx="2">
                  <c:v>6</c:v>
                </c:pt>
                <c:pt idx="3">
                  <c:v>14</c:v>
                </c:pt>
                <c:pt idx="4">
                  <c:v>13</c:v>
                </c:pt>
                <c:pt idx="5">
                  <c:v>6</c:v>
                </c:pt>
                <c:pt idx="6">
                  <c:v>1</c:v>
                </c:pt>
                <c:pt idx="7">
                  <c:v>4</c:v>
                </c:pt>
                <c:pt idx="8">
                  <c:v>1</c:v>
                </c:pt>
                <c:pt idx="9">
                  <c:v>5</c:v>
                </c:pt>
                <c:pt idx="10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1">
                  <c:v>Культура</c:v>
                </c:pt>
                <c:pt idx="2">
                  <c:v>Здравоохранение</c:v>
                </c:pt>
                <c:pt idx="3">
                  <c:v>Образование и наука</c:v>
                </c:pt>
                <c:pt idx="4">
                  <c:v>Промышленность </c:v>
                </c:pt>
                <c:pt idx="5">
                  <c:v>Сельское хозяйство</c:v>
                </c:pt>
                <c:pt idx="6">
                  <c:v>Физическая культура</c:v>
                </c:pt>
                <c:pt idx="7">
                  <c:v>Общественные организации</c:v>
                </c:pt>
                <c:pt idx="8">
                  <c:v>СМИ</c:v>
                </c:pt>
                <c:pt idx="9">
                  <c:v>Государственные органы</c:v>
                </c:pt>
                <c:pt idx="10">
                  <c:v>Социальная защита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4.5029829137150548E-2"/>
          <c:y val="0.6794809634678276"/>
          <c:w val="0.95497024925010865"/>
          <c:h val="0.30181308357042524"/>
        </c:manualLayout>
      </c:layout>
      <c:overlay val="0"/>
      <c:spPr>
        <a:noFill/>
      </c:spPr>
      <c:txPr>
        <a:bodyPr/>
        <a:lstStyle/>
        <a:p>
          <a:pPr>
            <a:defRPr sz="1000" b="1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303466281524276"/>
          <c:y val="0"/>
          <c:w val="0.67554253231122463"/>
          <c:h val="0.83915052522508871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Продажи</c:v>
                </c:pt>
              </c:strCache>
            </c:strRef>
          </c:tx>
          <c:explosion val="22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Pt>
            <c:idx val="4"/>
            <c:bubble3D val="0"/>
            <c:spPr>
              <a:solidFill>
                <a:srgbClr val="0070C0"/>
              </a:solidFill>
            </c:spPr>
          </c:dPt>
          <c:dPt>
            <c:idx val="5"/>
            <c:bubble3D val="0"/>
            <c:spPr>
              <a:solidFill>
                <a:srgbClr val="4F81BD">
                  <a:lumMod val="60000"/>
                  <a:lumOff val="40000"/>
                </a:srgbClr>
              </a:solidFill>
            </c:spPr>
          </c:dPt>
          <c:dPt>
            <c:idx val="6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</c:spPr>
          </c:dPt>
          <c:dPt>
            <c:idx val="7"/>
            <c:bubble3D val="0"/>
            <c:spPr>
              <a:solidFill>
                <a:srgbClr val="9BBB59">
                  <a:lumMod val="40000"/>
                  <a:lumOff val="60000"/>
                </a:srgbClr>
              </a:solidFill>
            </c:spPr>
          </c:dPt>
          <c:dPt>
            <c:idx val="8"/>
            <c:bubble3D val="0"/>
            <c:spPr>
              <a:solidFill>
                <a:srgbClr val="8064A2">
                  <a:lumMod val="60000"/>
                  <a:lumOff val="40000"/>
                </a:srgbClr>
              </a:solidFill>
            </c:spPr>
          </c:dPt>
          <c:dPt>
            <c:idx val="9"/>
            <c:bubble3D val="0"/>
            <c:spPr>
              <a:solidFill>
                <a:srgbClr val="4F81BD">
                  <a:lumMod val="40000"/>
                  <a:lumOff val="60000"/>
                </a:srgbClr>
              </a:solidFill>
            </c:spPr>
          </c:dPt>
          <c:dLbls>
            <c:dLbl>
              <c:idx val="0"/>
              <c:layout>
                <c:manualLayout>
                  <c:x val="-4.1152834870199613E-2"/>
                  <c:y val="7.91862128697719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9942598970484881E-2"/>
                  <c:y val="3.95931064348859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2933748102062759"/>
                  <c:y val="-0.1007824527433459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729252305299367E-2"/>
                  <c:y val="-0.1619717990518060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1152834870199578E-2"/>
                  <c:y val="-6.4788719620722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0547716920342257E-2"/>
                  <c:y val="-9.7183079431083633E-2"/>
                </c:manualLayout>
              </c:layout>
              <c:tx>
                <c:rich>
                  <a:bodyPr/>
                  <a:lstStyle/>
                  <a:p>
                    <a:r>
                      <a:rPr lang="ru-RU" sz="1300" dirty="0" smtClean="0"/>
                      <a:t>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348720512535642E-2"/>
                  <c:y val="7.1987466245247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2910787690256665E-2"/>
                  <c:y val="2.51956131858364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6.466874051031371E-2"/>
                  <c:y val="6.11893463084599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9394882050142027E-3"/>
                  <c:y val="3.95931064348859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Лист1!$A$3:$A$12</c:f>
              <c:strCache>
                <c:ptCount val="10"/>
                <c:pt idx="0">
                  <c:v>Культура</c:v>
                </c:pt>
                <c:pt idx="1">
                  <c:v>Здравоохранение</c:v>
                </c:pt>
                <c:pt idx="2">
                  <c:v>Образование и наука</c:v>
                </c:pt>
                <c:pt idx="3">
                  <c:v>Промышленность </c:v>
                </c:pt>
                <c:pt idx="4">
                  <c:v>Сельское хозяйство</c:v>
                </c:pt>
                <c:pt idx="5">
                  <c:v>Физическая культура</c:v>
                </c:pt>
                <c:pt idx="6">
                  <c:v>Общественные организации</c:v>
                </c:pt>
                <c:pt idx="7">
                  <c:v>Прочие</c:v>
                </c:pt>
                <c:pt idx="8">
                  <c:v>Государственные органы</c:v>
                </c:pt>
                <c:pt idx="9">
                  <c:v>Социальная защита</c:v>
                </c:pt>
              </c:strCache>
            </c:strRef>
          </c:cat>
          <c:val>
            <c:numRef>
              <c:f>Лист1!$B$3:$B$12</c:f>
              <c:numCache>
                <c:formatCode>General</c:formatCode>
                <c:ptCount val="10"/>
                <c:pt idx="0">
                  <c:v>3</c:v>
                </c:pt>
                <c:pt idx="1">
                  <c:v>7</c:v>
                </c:pt>
                <c:pt idx="2">
                  <c:v>11</c:v>
                </c:pt>
                <c:pt idx="3">
                  <c:v>7</c:v>
                </c:pt>
                <c:pt idx="4">
                  <c:v>1</c:v>
                </c:pt>
                <c:pt idx="5">
                  <c:v>4</c:v>
                </c:pt>
                <c:pt idx="6">
                  <c:v>4</c:v>
                </c:pt>
                <c:pt idx="7">
                  <c:v>2</c:v>
                </c:pt>
                <c:pt idx="8">
                  <c:v>5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txPr>
          <a:bodyPr/>
          <a:lstStyle/>
          <a:p>
            <a:pPr>
              <a:defRPr b="1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2334370255156855E-2"/>
          <c:y val="0.68761860927017227"/>
          <c:w val="0.9676656297448436"/>
          <c:h val="0.30447353922126597"/>
        </c:manualLayout>
      </c:layout>
      <c:overlay val="0"/>
      <c:txPr>
        <a:bodyPr/>
        <a:lstStyle/>
        <a:p>
          <a:pPr>
            <a:defRPr b="1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ru-RU"/>
        </a:p>
      </c:txPr>
    </c:legend>
    <c:plotVisOnly val="0"/>
    <c:dispBlanksAs val="zero"/>
    <c:showDLblsOverMax val="0"/>
  </c:chart>
  <c:spPr>
    <a:noFill/>
  </c:sp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</cdr:x>
      <cdr:y>0.83607</cdr:y>
    </cdr:from>
    <cdr:to>
      <cdr:x>0.15</cdr:x>
      <cdr:y>0.88525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4096" y="3672408"/>
          <a:ext cx="21602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</cdr:x>
      <cdr:y>0.79183</cdr:y>
    </cdr:from>
    <cdr:to>
      <cdr:x>0.18699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39604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dirty="0"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0.07</cdr:x>
      <cdr:y>0.83607</cdr:y>
    </cdr:from>
    <cdr:to>
      <cdr:x>0.13</cdr:x>
      <cdr:y>0.91803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4056" y="3672408"/>
          <a:ext cx="4320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Bookman Old Style" pitchFamily="18" charset="0"/>
            </a:rPr>
            <a:t>%</a:t>
          </a:r>
          <a:endParaRPr lang="ru-RU" sz="1600" b="1" dirty="0">
            <a:latin typeface="Bookman Old Style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0.07337</cdr:x>
      <cdr:y>0.8</cdr:y>
    </cdr:from>
    <cdr:to>
      <cdr:x>0.86575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016224"/>
          <a:ext cx="388843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0.16598</cdr:x>
      <cdr:y>0.8125</cdr:y>
    </cdr:from>
    <cdr:to>
      <cdr:x>0.33196</cdr:x>
      <cdr:y>0.9375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4172" y="2808312"/>
          <a:ext cx="454171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latin typeface="Tahoma" pitchFamily="34" charset="0"/>
            </a:rPr>
            <a:t>2017</a:t>
          </a:r>
          <a:endParaRPr lang="ru-RU" sz="1300" b="1" dirty="0">
            <a:latin typeface="Tahoma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0.07337</cdr:x>
      <cdr:y>0.8</cdr:y>
    </cdr:from>
    <cdr:to>
      <cdr:x>0.86575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016224"/>
          <a:ext cx="388843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0.18182</cdr:x>
      <cdr:y>0.86047</cdr:y>
    </cdr:from>
    <cdr:to>
      <cdr:x>0.41026</cdr:x>
      <cdr:y>0.97674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0607" y="2664296"/>
          <a:ext cx="641521" cy="36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latin typeface="Tahoma" pitchFamily="34" charset="0"/>
            </a:rPr>
            <a:t>2019</a:t>
          </a:r>
          <a:endParaRPr lang="ru-RU" sz="1300" b="1" dirty="0">
            <a:latin typeface="Tahoma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0.07337</cdr:x>
      <cdr:y>0.8</cdr:y>
    </cdr:from>
    <cdr:to>
      <cdr:x>0.86575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016224"/>
          <a:ext cx="388843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0.18182</cdr:x>
      <cdr:y>0.86047</cdr:y>
    </cdr:from>
    <cdr:to>
      <cdr:x>0.41026</cdr:x>
      <cdr:y>0.97674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0607" y="2664296"/>
          <a:ext cx="641521" cy="36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latin typeface="Tahoma" pitchFamily="34" charset="0"/>
            </a:rPr>
            <a:t>201</a:t>
          </a:r>
          <a:r>
            <a:rPr lang="en-US" sz="1300" b="1" dirty="0" smtClean="0">
              <a:latin typeface="Tahoma" pitchFamily="34" charset="0"/>
            </a:rPr>
            <a:t>8</a:t>
          </a:r>
          <a:endParaRPr lang="ru-RU" sz="1300" b="1" dirty="0">
            <a:latin typeface="Tahoma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0.72072</cdr:x>
      <cdr:y>0.69118</cdr:y>
    </cdr:from>
    <cdr:to>
      <cdr:x>0.92793</cdr:x>
      <cdr:y>0.92647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60640" y="3384376"/>
          <a:ext cx="1656184" cy="115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0.73874</cdr:x>
      <cdr:y>0.69118</cdr:y>
    </cdr:from>
    <cdr:to>
      <cdr:x>0.89819</cdr:x>
      <cdr:y>0.92204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5904656" y="3384376"/>
          <a:ext cx="1274440" cy="1130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0.76033</cdr:x>
      <cdr:y>0.14925</cdr:y>
    </cdr:from>
    <cdr:to>
      <cdr:x>0.98407</cdr:x>
      <cdr:y>0.42866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6624736" y="720062"/>
          <a:ext cx="1949434" cy="1348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Aharoni" panose="02010803020104030203" pitchFamily="2" charset="-79"/>
            </a:rPr>
            <a:t>Итого:</a:t>
          </a:r>
        </a:p>
        <a:p xmlns:a="http://schemas.openxmlformats.org/drawingml/2006/main">
          <a:endParaRPr lang="ru-RU" sz="1200" dirty="0" smtClean="0">
            <a:solidFill>
              <a:schemeClr val="tx1"/>
            </a:solidFill>
            <a:latin typeface="Times New Roman" pitchFamily="18" charset="0"/>
            <a:cs typeface="Aharoni" panose="02010803020104030203" pitchFamily="2" charset="-79"/>
          </a:endParaRPr>
        </a:p>
        <a:p xmlns:a="http://schemas.openxmlformats.org/drawingml/2006/main">
          <a:r>
            <a:rPr lang="ru-RU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2017 </a:t>
          </a:r>
          <a:r>
            <a: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г. – </a:t>
          </a:r>
          <a:r>
            <a:rPr lang="ru-RU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56 </a:t>
          </a:r>
          <a:r>
            <a: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чел</a:t>
          </a:r>
          <a:r>
            <a:rPr lang="ru-RU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  <a:r>
            <a:rPr lang="ru-RU" sz="14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2018 г. – 70 чел.</a:t>
          </a:r>
        </a:p>
        <a:p xmlns:a="http://schemas.openxmlformats.org/drawingml/2006/main">
          <a:r>
            <a:rPr lang="ru-RU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2019 г. – 45 чел.</a:t>
          </a:r>
          <a:endParaRPr lang="ru-RU" sz="1400" b="1" dirty="0" smtClean="0"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 xmlns:a="http://schemas.openxmlformats.org/drawingml/2006/main">
          <a:endParaRPr lang="ru-RU" sz="1400" b="1" dirty="0" smtClean="0"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 xmlns:a="http://schemas.openxmlformats.org/drawingml/2006/main">
          <a:endParaRPr lang="ru-RU" sz="1200" b="1" dirty="0" smtClean="0">
            <a:solidFill>
              <a:schemeClr val="tx1"/>
            </a:solidFill>
            <a:latin typeface="Tahoma" pitchFamily="34" charset="0"/>
            <a:ea typeface="Tahoma" pitchFamily="34" charset="0"/>
            <a:cs typeface="Aharoni" panose="02010803020104030203" pitchFamily="2" charset="-79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0.77679</cdr:x>
      <cdr:y>0.5614</cdr:y>
    </cdr:from>
    <cdr:to>
      <cdr:x>0.97679</cdr:x>
      <cdr:y>0.94925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264696" y="2304256"/>
          <a:ext cx="1612980" cy="1591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Итого</a:t>
          </a:r>
          <a:r>
            <a:rPr lang="ru-RU" sz="11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:</a:t>
          </a:r>
        </a:p>
        <a:p xmlns:a="http://schemas.openxmlformats.org/drawingml/2006/main">
          <a:pPr algn="l"/>
          <a:endParaRPr lang="ru-RU" sz="1400" b="1" dirty="0" smtClean="0">
            <a:latin typeface="Tahoma" pitchFamily="34" charset="0"/>
            <a:ea typeface="Tahoma" pitchFamily="34" charset="0"/>
            <a:cs typeface="Tahoma" pitchFamily="34" charset="0"/>
          </a:endParaRPr>
        </a:p>
        <a:p xmlns:a="http://schemas.openxmlformats.org/drawingml/2006/main">
          <a:r>
            <a: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2017 г. </a:t>
          </a:r>
          <a:r>
            <a: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–  1488</a:t>
          </a:r>
        </a:p>
        <a:p xmlns:a="http://schemas.openxmlformats.org/drawingml/2006/main">
          <a:r>
            <a: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2018 г.  –  1884</a:t>
          </a:r>
        </a:p>
        <a:p xmlns:a="http://schemas.openxmlformats.org/drawingml/2006/main">
          <a:r>
            <a: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2019 г.  –  1607</a:t>
          </a:r>
        </a:p>
        <a:p xmlns:a="http://schemas.openxmlformats.org/drawingml/2006/main">
          <a:endParaRPr lang="ru-RU" sz="1400" b="1" dirty="0" smtClean="0">
            <a:latin typeface="Tahoma" pitchFamily="34" charset="0"/>
            <a:ea typeface="Tahoma" pitchFamily="34" charset="0"/>
            <a:cs typeface="Tahoma" pitchFamily="34" charset="0"/>
          </a:endParaRPr>
        </a:p>
        <a:p xmlns:a="http://schemas.openxmlformats.org/drawingml/2006/main">
          <a:endParaRPr lang="ru-RU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</cdr:x>
      <cdr:y>0.06452</cdr:y>
    </cdr:from>
    <cdr:to>
      <cdr:x>0.65</cdr:x>
      <cdr:y>0.17635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28192" y="288032"/>
          <a:ext cx="1080120" cy="499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rPr>
            <a:t>2018 год</a:t>
          </a:r>
          <a:endParaRPr lang="ru-RU" sz="16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0.2381</cdr:x>
      <cdr:y>0.06557</cdr:y>
    </cdr:from>
    <cdr:to>
      <cdr:x>0.64009</cdr:x>
      <cdr:y>0.20116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080120" y="288032"/>
          <a:ext cx="1823629" cy="5955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rPr>
            <a:t>2019 год</a:t>
          </a:r>
          <a:endParaRPr lang="ru-RU" sz="16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50300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0300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31EAFB4-9413-4B14-86D3-C10D57175A16}" type="datetimeFigureOut">
              <a:rPr lang="ru-RU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555243"/>
            <a:ext cx="2971800" cy="50300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555243"/>
            <a:ext cx="2971800" cy="50300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5C18150-8FB2-412F-ABDC-3C41BAEF7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760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50300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300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0A28F575-5F71-4F97-BE4F-15C4A8D63C27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55650"/>
            <a:ext cx="5024438" cy="3770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78495"/>
            <a:ext cx="5486400" cy="4526994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55243"/>
            <a:ext cx="2971800" cy="50300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555243"/>
            <a:ext cx="2971800" cy="50300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26F41666-F584-4232-A0B0-A33BC5A2D7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807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41666-F584-4232-A0B0-A33BC5A2D79B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67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41666-F584-4232-A0B0-A33BC5A2D79B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67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41666-F584-4232-A0B0-A33BC5A2D79B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67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41666-F584-4232-A0B0-A33BC5A2D79B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67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41666-F584-4232-A0B0-A33BC5A2D79B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67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41666-F584-4232-A0B0-A33BC5A2D79B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67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41666-F584-4232-A0B0-A33BC5A2D79B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67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41666-F584-4232-A0B0-A33BC5A2D79B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67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41666-F584-4232-A0B0-A33BC5A2D79B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067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70216-D3E5-478D-A254-A8ADA7677401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BC7DA-DEC7-46F0-80B1-1A7242D769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12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70216-D3E5-478D-A254-A8ADA7677401}" type="datetimeFigureOut">
              <a:rPr lang="ru-RU" smtClean="0">
                <a:solidFill>
                  <a:prstClr val="black"/>
                </a:solidFill>
              </a:rPr>
              <a:pPr/>
              <a:t>08.06.2020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BC7DA-DEC7-46F0-80B1-1A7242D7699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93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70216-D3E5-478D-A254-A8ADA7677401}" type="datetimeFigureOut">
              <a:rPr lang="ru-RU" smtClean="0">
                <a:solidFill>
                  <a:prstClr val="black"/>
                </a:solidFill>
              </a:rPr>
              <a:pPr/>
              <a:t>08.06.2020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BC7DA-DEC7-46F0-80B1-1A7242D7699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1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70216-D3E5-478D-A254-A8ADA7677401}" type="datetimeFigureOut">
              <a:rPr lang="ru-RU" smtClean="0">
                <a:solidFill>
                  <a:prstClr val="black"/>
                </a:solidFill>
              </a:rPr>
              <a:pPr/>
              <a:t>08.06.2020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BC7DA-DEC7-46F0-80B1-1A7242D7699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9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70216-D3E5-478D-A254-A8ADA7677401}" type="datetimeFigureOut">
              <a:rPr lang="ru-RU" smtClean="0">
                <a:solidFill>
                  <a:prstClr val="white"/>
                </a:solidFill>
              </a:rPr>
              <a:pPr/>
              <a:t>08.06.2020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BC7DA-DEC7-46F0-80B1-1A7242D769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65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70216-D3E5-478D-A254-A8ADA7677401}" type="datetimeFigureOut">
              <a:rPr lang="ru-RU" smtClean="0">
                <a:solidFill>
                  <a:prstClr val="white"/>
                </a:solidFill>
              </a:rPr>
              <a:pPr/>
              <a:t>08.06.2020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BC7DA-DEC7-46F0-80B1-1A7242D769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69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70216-D3E5-478D-A254-A8ADA7677401}" type="datetimeFigureOut">
              <a:rPr lang="ru-RU" smtClean="0">
                <a:solidFill>
                  <a:prstClr val="black"/>
                </a:solidFill>
              </a:rPr>
              <a:pPr/>
              <a:t>08.06.2020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BC7DA-DEC7-46F0-80B1-1A7242D7699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4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70216-D3E5-478D-A254-A8ADA7677401}" type="datetimeFigureOut">
              <a:rPr lang="ru-RU" smtClean="0">
                <a:solidFill>
                  <a:prstClr val="white"/>
                </a:solidFill>
              </a:rPr>
              <a:pPr/>
              <a:t>08.06.2020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BC7DA-DEC7-46F0-80B1-1A7242D769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5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70216-D3E5-478D-A254-A8ADA7677401}" type="datetimeFigureOut">
              <a:rPr lang="ru-RU" smtClean="0">
                <a:solidFill>
                  <a:prstClr val="black"/>
                </a:solidFill>
              </a:rPr>
              <a:pPr/>
              <a:t>08.06.2020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BC7DA-DEC7-46F0-80B1-1A7242D7699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44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70216-D3E5-478D-A254-A8ADA7677401}" type="datetimeFigureOut">
              <a:rPr lang="ru-RU" smtClean="0">
                <a:solidFill>
                  <a:prstClr val="black"/>
                </a:solidFill>
              </a:rPr>
              <a:pPr/>
              <a:t>08.06.2020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BC7DA-DEC7-46F0-80B1-1A7242D76994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18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70216-D3E5-478D-A254-A8ADA7677401}" type="datetimeFigureOut">
              <a:rPr lang="ru-RU" smtClean="0">
                <a:solidFill>
                  <a:prstClr val="white"/>
                </a:solidFill>
              </a:rPr>
              <a:pPr/>
              <a:t>08.06.2020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BC7DA-DEC7-46F0-80B1-1A7242D76994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98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473375-DD25-4E47-9294-3E4872C241B4}" type="datetimeFigureOut">
              <a:rPr lang="ru-RU" smtClean="0"/>
              <a:pPr>
                <a:defRPr/>
              </a:pPr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7DE256-0163-4C9A-8113-1FDC693F31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57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5" y="2060848"/>
            <a:ext cx="7524825" cy="4065315"/>
          </a:xfrm>
        </p:spPr>
        <p:txBody>
          <a:bodyPr>
            <a:normAutofit/>
          </a:bodyPr>
          <a:lstStyle/>
          <a:p>
            <a:pPr marL="0" lvl="0" indent="0">
              <a:buClr>
                <a:srgbClr val="31B6FD"/>
              </a:buClr>
              <a:buNone/>
            </a:pPr>
            <a:endParaRPr lang="ru-RU" dirty="0">
              <a:solidFill>
                <a:srgbClr val="073E87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76672"/>
            <a:ext cx="7992888" cy="5908995"/>
          </a:xfrm>
          <a:prstGeom prst="rect">
            <a:avLst/>
          </a:prstGeom>
          <a:gradFill>
            <a:gsLst>
              <a:gs pos="0">
                <a:schemeClr val="bg1">
                  <a:alpha val="11000"/>
                </a:schemeClr>
              </a:gs>
              <a:gs pos="50000">
                <a:schemeClr val="bg1"/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23778" y="1772816"/>
            <a:ext cx="5760640" cy="3570208"/>
          </a:xfrm>
          <a:prstGeom prst="rect">
            <a:avLst/>
          </a:prstGeom>
          <a:gradFill>
            <a:gsLst>
              <a:gs pos="0">
                <a:schemeClr val="bg1">
                  <a:alpha val="15000"/>
                </a:schemeClr>
              </a:gs>
              <a:gs pos="50000">
                <a:schemeClr val="bg1"/>
              </a:gs>
              <a:gs pos="100000">
                <a:schemeClr val="bg1">
                  <a:alpha val="36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деятельности</a:t>
            </a: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сектора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наград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отдела кадрового обеспечения гражданской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службы управления государственной службы и кадров Аппарата Правительства Мурманской области</a:t>
            </a: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2019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год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648"/>
            <a:ext cx="864096" cy="99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76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5" y="2060848"/>
            <a:ext cx="7524825" cy="4065315"/>
          </a:xfrm>
        </p:spPr>
        <p:txBody>
          <a:bodyPr>
            <a:normAutofit/>
          </a:bodyPr>
          <a:lstStyle/>
          <a:p>
            <a:pPr marL="0" lvl="0" indent="0">
              <a:buClr>
                <a:srgbClr val="31B6FD"/>
              </a:buClr>
              <a:buNone/>
            </a:pPr>
            <a:endParaRPr lang="ru-RU" dirty="0">
              <a:solidFill>
                <a:srgbClr val="073E87"/>
              </a:solidFill>
            </a:endParaRPr>
          </a:p>
          <a:p>
            <a:endParaRPr lang="ru-RU" dirty="0"/>
          </a:p>
        </p:txBody>
      </p:sp>
      <p:pic>
        <p:nvPicPr>
          <p:cNvPr id="1027" name="Picture 3" descr="\\amo\pub\User\IOGV03\03-Кадры\Награды\Жуланова\стажировка\программа\шапка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5516" y="836712"/>
            <a:ext cx="8568952" cy="1080120"/>
          </a:xfr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5725">
              <a:lnSpc>
                <a:spcPct val="115000"/>
              </a:lnSpc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Сравнительные данные по категориям лиц, представленных к награждению государственными наградами с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2017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2019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624"/>
            <a:ext cx="864096" cy="99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521485"/>
              </p:ext>
            </p:extLst>
          </p:nvPr>
        </p:nvGraphicFramePr>
        <p:xfrm>
          <a:off x="410852" y="1844824"/>
          <a:ext cx="8409619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6712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5" y="2060848"/>
            <a:ext cx="7524825" cy="4065315"/>
          </a:xfrm>
        </p:spPr>
        <p:txBody>
          <a:bodyPr>
            <a:normAutofit/>
          </a:bodyPr>
          <a:lstStyle/>
          <a:p>
            <a:pPr marL="0" lvl="0" indent="0">
              <a:buClr>
                <a:srgbClr val="31B6FD"/>
              </a:buClr>
              <a:buNone/>
            </a:pPr>
            <a:endParaRPr lang="ru-RU" dirty="0">
              <a:solidFill>
                <a:srgbClr val="073E87"/>
              </a:solidFill>
            </a:endParaRPr>
          </a:p>
          <a:p>
            <a:endParaRPr lang="ru-RU" dirty="0"/>
          </a:p>
        </p:txBody>
      </p:sp>
      <p:pic>
        <p:nvPicPr>
          <p:cNvPr id="1027" name="Picture 3" descr="\\amo\pub\User\IOGV03\03-Кадры\Награды\Жуланова\стажировка\программа\шапка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7524" y="1052736"/>
            <a:ext cx="8568952" cy="1080120"/>
          </a:xfr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5725">
              <a:lnSpc>
                <a:spcPct val="115000"/>
              </a:lnSpc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Сравнительные данные по сферам деятельности лиц, представленных  к награждению государственными наградами с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2017 по 2019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624"/>
            <a:ext cx="864096" cy="99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242144924"/>
              </p:ext>
            </p:extLst>
          </p:nvPr>
        </p:nvGraphicFramePr>
        <p:xfrm>
          <a:off x="611560" y="2132856"/>
          <a:ext cx="777686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8184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5" y="2060848"/>
            <a:ext cx="7524825" cy="4065315"/>
          </a:xfrm>
        </p:spPr>
        <p:txBody>
          <a:bodyPr>
            <a:normAutofit/>
          </a:bodyPr>
          <a:lstStyle/>
          <a:p>
            <a:pPr marL="0" lvl="0" indent="0">
              <a:buClr>
                <a:srgbClr val="31B6FD"/>
              </a:buClr>
              <a:buNone/>
            </a:pPr>
            <a:endParaRPr lang="ru-RU" dirty="0">
              <a:solidFill>
                <a:srgbClr val="073E87"/>
              </a:solidFill>
            </a:endParaRPr>
          </a:p>
          <a:p>
            <a:endParaRPr lang="ru-RU" dirty="0"/>
          </a:p>
        </p:txBody>
      </p:sp>
      <p:pic>
        <p:nvPicPr>
          <p:cNvPr id="1027" name="Picture 3" descr="\\amo\pub\User\IOGV03\03-Кадры\Награды\Жуланова\стажировка\программа\шапка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7524" y="1196752"/>
            <a:ext cx="8568952" cy="1080120"/>
          </a:xfr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5725">
              <a:lnSpc>
                <a:spcPct val="115000"/>
              </a:lnSpc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Сравнительные данные по количеству лиц,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представленных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 государственным наградам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муниципальными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образованиями Мурманской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области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2017 по 2019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624"/>
            <a:ext cx="864096" cy="99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5830252"/>
              </p:ext>
            </p:extLst>
          </p:nvPr>
        </p:nvGraphicFramePr>
        <p:xfrm>
          <a:off x="357158" y="2428868"/>
          <a:ext cx="288032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396622"/>
              </p:ext>
            </p:extLst>
          </p:nvPr>
        </p:nvGraphicFramePr>
        <p:xfrm>
          <a:off x="6143636" y="2714620"/>
          <a:ext cx="2808312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3751115"/>
              </p:ext>
            </p:extLst>
          </p:nvPr>
        </p:nvGraphicFramePr>
        <p:xfrm>
          <a:off x="3214678" y="2714620"/>
          <a:ext cx="280831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1270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5" y="2060848"/>
            <a:ext cx="7524825" cy="4065315"/>
          </a:xfrm>
        </p:spPr>
        <p:txBody>
          <a:bodyPr>
            <a:normAutofit/>
          </a:bodyPr>
          <a:lstStyle/>
          <a:p>
            <a:pPr marL="0" lvl="0" indent="0">
              <a:buClr>
                <a:srgbClr val="31B6FD"/>
              </a:buClr>
              <a:buNone/>
            </a:pPr>
            <a:endParaRPr lang="ru-RU" dirty="0">
              <a:solidFill>
                <a:srgbClr val="073E87"/>
              </a:solidFill>
            </a:endParaRPr>
          </a:p>
          <a:p>
            <a:endParaRPr lang="ru-RU" dirty="0"/>
          </a:p>
        </p:txBody>
      </p:sp>
      <p:pic>
        <p:nvPicPr>
          <p:cNvPr id="1027" name="Picture 3" descr="\\amo\pub\User\IOGV03\03-Кадры\Награды\Жуланова\стажировка\программа\шапка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7524" y="1052736"/>
            <a:ext cx="8568952" cy="1080120"/>
          </a:xfr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5725">
              <a:lnSpc>
                <a:spcPct val="115000"/>
              </a:lnSpc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Сравнительные данные по сферам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деятельности лиц,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представленных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Почетной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грамоте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Благодарности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Президента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РФ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2017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2019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624"/>
            <a:ext cx="864096" cy="99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885887"/>
              </p:ext>
            </p:extLst>
          </p:nvPr>
        </p:nvGraphicFramePr>
        <p:xfrm>
          <a:off x="686920" y="2204864"/>
          <a:ext cx="7876926" cy="3883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5359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5" y="2060848"/>
            <a:ext cx="7524825" cy="4065315"/>
          </a:xfrm>
        </p:spPr>
        <p:txBody>
          <a:bodyPr>
            <a:normAutofit/>
          </a:bodyPr>
          <a:lstStyle/>
          <a:p>
            <a:pPr marL="0" lvl="0" indent="0">
              <a:buClr>
                <a:srgbClr val="31B6FD"/>
              </a:buClr>
              <a:buNone/>
            </a:pPr>
            <a:endParaRPr lang="ru-RU" dirty="0">
              <a:solidFill>
                <a:srgbClr val="073E87"/>
              </a:solidFill>
            </a:endParaRPr>
          </a:p>
          <a:p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56144241"/>
              </p:ext>
            </p:extLst>
          </p:nvPr>
        </p:nvGraphicFramePr>
        <p:xfrm>
          <a:off x="251520" y="1772816"/>
          <a:ext cx="871296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 descr="\\amo\pub\User\IOGV03\03-Кадры\Награды\Жуланова\стажировка\программа\шапка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7524" y="1052736"/>
            <a:ext cx="8568952" cy="1080120"/>
          </a:xfr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5725">
              <a:lnSpc>
                <a:spcPct val="115000"/>
              </a:lnSpc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Сравнительные данные по количеству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лиц (коллективов),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представленных к наградам Мурманской области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 2017 по 2019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624"/>
            <a:ext cx="864096" cy="99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94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5" y="2060848"/>
            <a:ext cx="7524825" cy="4065315"/>
          </a:xfrm>
        </p:spPr>
        <p:txBody>
          <a:bodyPr>
            <a:normAutofit/>
          </a:bodyPr>
          <a:lstStyle/>
          <a:p>
            <a:pPr marL="0" lvl="0" indent="0">
              <a:buClr>
                <a:srgbClr val="31B6FD"/>
              </a:buClr>
              <a:buNone/>
            </a:pPr>
            <a:endParaRPr lang="ru-RU" dirty="0">
              <a:solidFill>
                <a:srgbClr val="073E87"/>
              </a:solidFill>
            </a:endParaRPr>
          </a:p>
          <a:p>
            <a:endParaRPr lang="ru-RU" dirty="0"/>
          </a:p>
        </p:txBody>
      </p:sp>
      <p:pic>
        <p:nvPicPr>
          <p:cNvPr id="1027" name="Picture 3" descr="\\amo\pub\User\IOGV03\03-Кадры\Награды\Жуланова\стажировка\программа\шапка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080120"/>
          </a:xfr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5725">
              <a:lnSpc>
                <a:spcPct val="115000"/>
              </a:lnSpc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Сравнительные данные  по сферам деятельности лиц (коллективов),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представленных  к наградам Мурманской области 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2018 по 2019 год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624"/>
            <a:ext cx="864096" cy="99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58690672"/>
              </p:ext>
            </p:extLst>
          </p:nvPr>
        </p:nvGraphicFramePr>
        <p:xfrm>
          <a:off x="142844" y="2928934"/>
          <a:ext cx="4536504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442091166"/>
              </p:ext>
            </p:extLst>
          </p:nvPr>
        </p:nvGraphicFramePr>
        <p:xfrm>
          <a:off x="4500562" y="2928934"/>
          <a:ext cx="432048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91680" y="255780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2018 год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255780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2019 год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34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5" y="2060848"/>
            <a:ext cx="7524825" cy="4065315"/>
          </a:xfrm>
        </p:spPr>
        <p:txBody>
          <a:bodyPr>
            <a:normAutofit/>
          </a:bodyPr>
          <a:lstStyle/>
          <a:p>
            <a:pPr marL="0" lvl="0" indent="0">
              <a:buClr>
                <a:srgbClr val="31B6FD"/>
              </a:buClr>
              <a:buNone/>
            </a:pPr>
            <a:endParaRPr lang="ru-RU" dirty="0">
              <a:solidFill>
                <a:srgbClr val="073E87"/>
              </a:solidFill>
            </a:endParaRPr>
          </a:p>
          <a:p>
            <a:endParaRPr lang="ru-RU" dirty="0"/>
          </a:p>
        </p:txBody>
      </p:sp>
      <p:pic>
        <p:nvPicPr>
          <p:cNvPr id="1027" name="Picture 3" descr="\\amo\pub\User\IOGV03\03-Кадры\Награды\Жуланова\стажировка\программа\шапка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7524" y="1052736"/>
            <a:ext cx="8568952" cy="1080120"/>
          </a:xfr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5725">
              <a:lnSpc>
                <a:spcPct val="115000"/>
              </a:lnSpc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Сравнительные данные по количеству лиц (коллективов), представленных  к наградам (поощрениям) Губернатора Мурманской области с 2017 по 2019 год 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624"/>
            <a:ext cx="864096" cy="99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22260450"/>
              </p:ext>
            </p:extLst>
          </p:nvPr>
        </p:nvGraphicFramePr>
        <p:xfrm>
          <a:off x="323528" y="2276872"/>
          <a:ext cx="856895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0901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5" y="2060848"/>
            <a:ext cx="7524825" cy="4065315"/>
          </a:xfrm>
        </p:spPr>
        <p:txBody>
          <a:bodyPr>
            <a:normAutofit/>
          </a:bodyPr>
          <a:lstStyle/>
          <a:p>
            <a:pPr marL="0" lvl="0" indent="0">
              <a:buClr>
                <a:srgbClr val="31B6FD"/>
              </a:buClr>
              <a:buNone/>
            </a:pPr>
            <a:endParaRPr lang="ru-RU" dirty="0">
              <a:solidFill>
                <a:srgbClr val="073E87"/>
              </a:solidFill>
            </a:endParaRPr>
          </a:p>
          <a:p>
            <a:endParaRPr lang="ru-RU" dirty="0"/>
          </a:p>
        </p:txBody>
      </p:sp>
      <p:pic>
        <p:nvPicPr>
          <p:cNvPr id="1027" name="Picture 3" descr="\\amo\pub\User\IOGV03\03-Кадры\Награды\Жуланова\стажировка\программа\шапка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7524" y="1052736"/>
            <a:ext cx="8568952" cy="1080120"/>
          </a:xfr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5725">
              <a:lnSpc>
                <a:spcPct val="115000"/>
              </a:lnSpc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Сравнительные данные по количеству  поздравлений, направленных  от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имени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Губернатора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Мурманской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области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2018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2019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624"/>
            <a:ext cx="864096" cy="99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12439563"/>
              </p:ext>
            </p:extLst>
          </p:nvPr>
        </p:nvGraphicFramePr>
        <p:xfrm>
          <a:off x="214282" y="2143116"/>
          <a:ext cx="432048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208838967"/>
              </p:ext>
            </p:extLst>
          </p:nvPr>
        </p:nvGraphicFramePr>
        <p:xfrm>
          <a:off x="4500562" y="2143116"/>
          <a:ext cx="4536504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5781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11842</TotalTime>
  <Words>216</Words>
  <Application>Microsoft Office PowerPoint</Application>
  <PresentationFormat>Экран (4:3)</PresentationFormat>
  <Paragraphs>68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Сравнительные данные по категориям лиц, представленных к награждению государственными наградами с 2017 по 2019 год</vt:lpstr>
      <vt:lpstr>Сравнительные данные по сферам деятельности лиц, представленных  к награждению государственными наградами с 2017 по 2019 год</vt:lpstr>
      <vt:lpstr>Сравнительные данные по количеству лиц,  представленных к государственным наградам муниципальными образованиями Мурманской области  с 2017 по 2019 год</vt:lpstr>
      <vt:lpstr>Сравнительные данные по сферам деятельности лиц, представленных к Почетной грамоте и Благодарности Президента РФ с 2017 по 2019 год</vt:lpstr>
      <vt:lpstr>Сравнительные данные по количеству лиц (коллективов), представленных к наградам Мурманской области  с 2017 по 2019 год</vt:lpstr>
      <vt:lpstr>Сравнительные данные  по сферам деятельности лиц (коллективов), представленных  к наградам Мурманской области  с 2018 по 2019 год</vt:lpstr>
      <vt:lpstr>Сравнительные данные по количеству лиц (коллективов), представленных  к наградам (поощрениям) Губернатора Мурманской области с 2017 по 2019 год </vt:lpstr>
      <vt:lpstr>Сравнительные данные по количеству  поздравлений, направленных  от имени Губернатора  Мурманской области с 2018 по 2019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vvmedvedeva</dc:creator>
  <cp:lastModifiedBy>Авчинников</cp:lastModifiedBy>
  <cp:revision>798</cp:revision>
  <cp:lastPrinted>2018-01-25T07:10:09Z</cp:lastPrinted>
  <dcterms:created xsi:type="dcterms:W3CDTF">2014-03-17T12:07:03Z</dcterms:created>
  <dcterms:modified xsi:type="dcterms:W3CDTF">2020-06-08T13:37:33Z</dcterms:modified>
</cp:coreProperties>
</file>