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6" r:id="rId3"/>
    <p:sldId id="287" r:id="rId4"/>
    <p:sldId id="288" r:id="rId5"/>
    <p:sldId id="285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303" r:id="rId17"/>
    <p:sldId id="305" r:id="rId18"/>
    <p:sldId id="301" r:id="rId19"/>
    <p:sldId id="299" r:id="rId20"/>
    <p:sldId id="300" r:id="rId21"/>
    <p:sldId id="258" r:id="rId22"/>
    <p:sldId id="261" r:id="rId23"/>
    <p:sldId id="263" r:id="rId24"/>
    <p:sldId id="259" r:id="rId25"/>
    <p:sldId id="260" r:id="rId26"/>
    <p:sldId id="276" r:id="rId27"/>
    <p:sldId id="277" r:id="rId28"/>
    <p:sldId id="278" r:id="rId29"/>
    <p:sldId id="279" r:id="rId30"/>
    <p:sldId id="280" r:id="rId31"/>
    <p:sldId id="282" r:id="rId32"/>
    <p:sldId id="283" r:id="rId33"/>
    <p:sldId id="262" r:id="rId34"/>
    <p:sldId id="267" r:id="rId35"/>
    <p:sldId id="268" r:id="rId36"/>
    <p:sldId id="269" r:id="rId37"/>
    <p:sldId id="270" r:id="rId38"/>
    <p:sldId id="273" r:id="rId39"/>
    <p:sldId id="274" r:id="rId40"/>
    <p:sldId id="272" r:id="rId41"/>
    <p:sldId id="306" r:id="rId42"/>
    <p:sldId id="275" r:id="rId43"/>
    <p:sldId id="266" r:id="rId4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910F4F-7747-4489-8D9F-82F7F1FF08D3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B27769A6-444E-4932-9322-3A442613C6BC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Прием документов и трудовой книжки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700E4D9-7B2E-4BDE-B7B9-2AD2B8E9EAD3}" type="parTrans" cxnId="{714EE9A5-9E48-410B-9E21-FD4D9C127496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4D6446D-4D73-42F0-B68D-0513D5229FFE}" type="sibTrans" cxnId="{714EE9A5-9E48-410B-9E21-FD4D9C127496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89B966-8BC4-4084-8D5A-F44050C6D4F2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Внесение сведений о трудовой книжке в журнал учета трудовых книжек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BFAC18D-4905-4678-98AD-D35E317D1548}" type="parTrans" cxnId="{C90275E5-6B3A-49DF-9FBF-5A96F7F3E939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EDA63F9-0614-4319-B2E5-DC8C2CD09BA8}" type="sibTrans" cxnId="{C90275E5-6B3A-49DF-9FBF-5A96F7F3E939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28D523F-4287-43F5-A4E1-97571FD2CA2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Внесение сведений в трудовую книжку (прием, перевод, награждение, увольнение)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977D302-DA82-4E7D-9A6E-2F3F3463D0CA}" type="parTrans" cxnId="{CC5C4D24-0785-4736-93AE-18B3B213B770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62A934-7136-457F-93D6-408B1BA7C764}" type="sibTrans" cxnId="{CC5C4D24-0785-4736-93AE-18B3B213B770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FD3BFC0-BE97-4083-8DAC-E87F5A849434}">
      <dgm:prSet phldrT="[Текст]"/>
      <dgm:spPr/>
      <dgm:t>
        <a:bodyPr anchor="ctr"/>
        <a:lstStyle/>
        <a:p>
          <a:pPr algn="l"/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Увольнение и выдача трудовой книжки: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D5DDEA5-579A-45FE-A36F-263CD48305AD}" type="parTrans" cxnId="{5EF36C70-E8A3-40CF-89A3-240A2566F4F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3BEBAA4-392E-461D-A9E6-36B408419802}" type="sibTrans" cxnId="{5EF36C70-E8A3-40CF-89A3-240A2566F4F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3C8EF9E-2BA0-490D-818B-C65FE2E65CDB}">
      <dgm:prSet phldrT="[Текст]"/>
      <dgm:spPr/>
      <dgm:t>
        <a:bodyPr anchor="ctr"/>
        <a:lstStyle/>
        <a:p>
          <a:pPr algn="just"/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Подпись в трудовой книжке;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3C42B06-6E4F-42A0-A138-C3A6D5A9B156}" type="parTrans" cxnId="{83553E73-B4E1-48C4-9B7D-E17A1568CF8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ACCAD12-F77C-4337-A719-18AC01459371}" type="sibTrans" cxnId="{83553E73-B4E1-48C4-9B7D-E17A1568CF8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99EF5AF-F1B7-4796-958E-DB6DC3735408}">
      <dgm:prSet phldrT="[Текст]"/>
      <dgm:spPr/>
      <dgm:t>
        <a:bodyPr anchor="ctr"/>
        <a:lstStyle/>
        <a:p>
          <a:pPr algn="just"/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Подпись в журнале учета трудовых книжек.</a:t>
          </a:r>
        </a:p>
        <a:p>
          <a:pPr algn="l"/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A253A4D-CD11-410F-A284-AE24B864A526}" type="parTrans" cxnId="{AF972351-4B53-4725-83DB-7CEF5CA5934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DA14016-485F-4C5B-AB61-E94BB606404C}" type="sibTrans" cxnId="{AF972351-4B53-4725-83DB-7CEF5CA5934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94CF00D-6C82-4587-BA93-B68AF879CDA6}" type="pres">
      <dgm:prSet presAssocID="{A0910F4F-7747-4489-8D9F-82F7F1FF08D3}" presName="CompostProcess" presStyleCnt="0">
        <dgm:presLayoutVars>
          <dgm:dir/>
          <dgm:resizeHandles val="exact"/>
        </dgm:presLayoutVars>
      </dgm:prSet>
      <dgm:spPr/>
    </dgm:pt>
    <dgm:pt modelId="{723EDBFA-2467-4DB4-A954-9A37F769167B}" type="pres">
      <dgm:prSet presAssocID="{A0910F4F-7747-4489-8D9F-82F7F1FF08D3}" presName="arrow" presStyleLbl="bgShp" presStyleIdx="0" presStyleCnt="1"/>
      <dgm:spPr/>
    </dgm:pt>
    <dgm:pt modelId="{56F702E6-E342-4F5E-BD83-38E78443793B}" type="pres">
      <dgm:prSet presAssocID="{A0910F4F-7747-4489-8D9F-82F7F1FF08D3}" presName="linearProcess" presStyleCnt="0"/>
      <dgm:spPr/>
    </dgm:pt>
    <dgm:pt modelId="{99702D00-5259-4CBE-AD9E-EBB204CABF3A}" type="pres">
      <dgm:prSet presAssocID="{B27769A6-444E-4932-9322-3A442613C6BC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820CE1-127B-4D4A-B5A4-57809ED408A5}" type="pres">
      <dgm:prSet presAssocID="{E4D6446D-4D73-42F0-B68D-0513D5229FFE}" presName="sibTrans" presStyleCnt="0"/>
      <dgm:spPr/>
    </dgm:pt>
    <dgm:pt modelId="{6C7C29A6-314A-4D41-BAB7-0A16976E86A0}" type="pres">
      <dgm:prSet presAssocID="{2F89B966-8BC4-4084-8D5A-F44050C6D4F2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0D3D7D-169A-4421-AEB6-39987B1DBEB5}" type="pres">
      <dgm:prSet presAssocID="{DEDA63F9-0614-4319-B2E5-DC8C2CD09BA8}" presName="sibTrans" presStyleCnt="0"/>
      <dgm:spPr/>
    </dgm:pt>
    <dgm:pt modelId="{88629FDC-939F-4769-977E-DCEE2E4292DE}" type="pres">
      <dgm:prSet presAssocID="{028D523F-4287-43F5-A4E1-97571FD2CA25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C3C84-3BDF-4D31-8197-BBA5C4180A5C}" type="pres">
      <dgm:prSet presAssocID="{4262A934-7136-457F-93D6-408B1BA7C764}" presName="sibTrans" presStyleCnt="0"/>
      <dgm:spPr/>
    </dgm:pt>
    <dgm:pt modelId="{0980B33C-63DA-4850-9130-24FB224B0143}" type="pres">
      <dgm:prSet presAssocID="{5FD3BFC0-BE97-4083-8DAC-E87F5A849434}" presName="textNode" presStyleLbl="node1" presStyleIdx="3" presStyleCnt="4" custLinFactNeighborX="20460" custLinFactNeighborY="2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FDD5A4-3E6D-46E1-BDDB-DA6B962622A1}" type="presOf" srcId="{028D523F-4287-43F5-A4E1-97571FD2CA25}" destId="{88629FDC-939F-4769-977E-DCEE2E4292DE}" srcOrd="0" destOrd="0" presId="urn:microsoft.com/office/officeart/2005/8/layout/hProcess9"/>
    <dgm:cxn modelId="{28DA9941-F890-42CE-A45D-1E23F8F43DE9}" type="presOf" srcId="{B27769A6-444E-4932-9322-3A442613C6BC}" destId="{99702D00-5259-4CBE-AD9E-EBB204CABF3A}" srcOrd="0" destOrd="0" presId="urn:microsoft.com/office/officeart/2005/8/layout/hProcess9"/>
    <dgm:cxn modelId="{12E34645-8B61-4FDC-AD1F-A002B08DDB7F}" type="presOf" srcId="{2F89B966-8BC4-4084-8D5A-F44050C6D4F2}" destId="{6C7C29A6-314A-4D41-BAB7-0A16976E86A0}" srcOrd="0" destOrd="0" presId="urn:microsoft.com/office/officeart/2005/8/layout/hProcess9"/>
    <dgm:cxn modelId="{CC5C4D24-0785-4736-93AE-18B3B213B770}" srcId="{A0910F4F-7747-4489-8D9F-82F7F1FF08D3}" destId="{028D523F-4287-43F5-A4E1-97571FD2CA25}" srcOrd="2" destOrd="0" parTransId="{7977D302-DA82-4E7D-9A6E-2F3F3463D0CA}" sibTransId="{4262A934-7136-457F-93D6-408B1BA7C764}"/>
    <dgm:cxn modelId="{83553E73-B4E1-48C4-9B7D-E17A1568CF8F}" srcId="{5FD3BFC0-BE97-4083-8DAC-E87F5A849434}" destId="{C3C8EF9E-2BA0-490D-818B-C65FE2E65CDB}" srcOrd="0" destOrd="0" parTransId="{A3C42B06-6E4F-42A0-A138-C3A6D5A9B156}" sibTransId="{3ACCAD12-F77C-4337-A719-18AC01459371}"/>
    <dgm:cxn modelId="{2FE5CD99-6E78-4F73-9318-0EEFAADE49BF}" type="presOf" srcId="{C3C8EF9E-2BA0-490D-818B-C65FE2E65CDB}" destId="{0980B33C-63DA-4850-9130-24FB224B0143}" srcOrd="0" destOrd="1" presId="urn:microsoft.com/office/officeart/2005/8/layout/hProcess9"/>
    <dgm:cxn modelId="{5EF36C70-E8A3-40CF-89A3-240A2566F4F8}" srcId="{A0910F4F-7747-4489-8D9F-82F7F1FF08D3}" destId="{5FD3BFC0-BE97-4083-8DAC-E87F5A849434}" srcOrd="3" destOrd="0" parTransId="{6D5DDEA5-579A-45FE-A36F-263CD48305AD}" sibTransId="{D3BEBAA4-392E-461D-A9E6-36B408419802}"/>
    <dgm:cxn modelId="{6995A3F6-379D-473C-B694-ADB8ECBEDF17}" type="presOf" srcId="{A0910F4F-7747-4489-8D9F-82F7F1FF08D3}" destId="{F94CF00D-6C82-4587-BA93-B68AF879CDA6}" srcOrd="0" destOrd="0" presId="urn:microsoft.com/office/officeart/2005/8/layout/hProcess9"/>
    <dgm:cxn modelId="{AF972351-4B53-4725-83DB-7CEF5CA59342}" srcId="{5FD3BFC0-BE97-4083-8DAC-E87F5A849434}" destId="{599EF5AF-F1B7-4796-958E-DB6DC3735408}" srcOrd="1" destOrd="0" parTransId="{BA253A4D-CD11-410F-A284-AE24B864A526}" sibTransId="{4DA14016-485F-4C5B-AB61-E94BB606404C}"/>
    <dgm:cxn modelId="{714EE9A5-9E48-410B-9E21-FD4D9C127496}" srcId="{A0910F4F-7747-4489-8D9F-82F7F1FF08D3}" destId="{B27769A6-444E-4932-9322-3A442613C6BC}" srcOrd="0" destOrd="0" parTransId="{2700E4D9-7B2E-4BDE-B7B9-2AD2B8E9EAD3}" sibTransId="{E4D6446D-4D73-42F0-B68D-0513D5229FFE}"/>
    <dgm:cxn modelId="{20C38BB2-594F-479A-AC1B-0E61DF17B2F2}" type="presOf" srcId="{5FD3BFC0-BE97-4083-8DAC-E87F5A849434}" destId="{0980B33C-63DA-4850-9130-24FB224B0143}" srcOrd="0" destOrd="0" presId="urn:microsoft.com/office/officeart/2005/8/layout/hProcess9"/>
    <dgm:cxn modelId="{A7FC4DEB-6E42-4B71-BC23-B9C3ED699144}" type="presOf" srcId="{599EF5AF-F1B7-4796-958E-DB6DC3735408}" destId="{0980B33C-63DA-4850-9130-24FB224B0143}" srcOrd="0" destOrd="2" presId="urn:microsoft.com/office/officeart/2005/8/layout/hProcess9"/>
    <dgm:cxn modelId="{C90275E5-6B3A-49DF-9FBF-5A96F7F3E939}" srcId="{A0910F4F-7747-4489-8D9F-82F7F1FF08D3}" destId="{2F89B966-8BC4-4084-8D5A-F44050C6D4F2}" srcOrd="1" destOrd="0" parTransId="{5BFAC18D-4905-4678-98AD-D35E317D1548}" sibTransId="{DEDA63F9-0614-4319-B2E5-DC8C2CD09BA8}"/>
    <dgm:cxn modelId="{521F7C5F-99F1-4AA3-866F-D0B4CB19C6F7}" type="presParOf" srcId="{F94CF00D-6C82-4587-BA93-B68AF879CDA6}" destId="{723EDBFA-2467-4DB4-A954-9A37F769167B}" srcOrd="0" destOrd="0" presId="urn:microsoft.com/office/officeart/2005/8/layout/hProcess9"/>
    <dgm:cxn modelId="{EAAB898A-8510-4C0D-BB0A-3EECFCA74A7D}" type="presParOf" srcId="{F94CF00D-6C82-4587-BA93-B68AF879CDA6}" destId="{56F702E6-E342-4F5E-BD83-38E78443793B}" srcOrd="1" destOrd="0" presId="urn:microsoft.com/office/officeart/2005/8/layout/hProcess9"/>
    <dgm:cxn modelId="{5F612F95-A184-49F6-A80E-9EB631905B14}" type="presParOf" srcId="{56F702E6-E342-4F5E-BD83-38E78443793B}" destId="{99702D00-5259-4CBE-AD9E-EBB204CABF3A}" srcOrd="0" destOrd="0" presId="urn:microsoft.com/office/officeart/2005/8/layout/hProcess9"/>
    <dgm:cxn modelId="{DA10A88A-5B2F-4831-9948-CAD811D6FF33}" type="presParOf" srcId="{56F702E6-E342-4F5E-BD83-38E78443793B}" destId="{4C820CE1-127B-4D4A-B5A4-57809ED408A5}" srcOrd="1" destOrd="0" presId="urn:microsoft.com/office/officeart/2005/8/layout/hProcess9"/>
    <dgm:cxn modelId="{1C6C4371-BB99-4E13-86B4-2849BBC4C654}" type="presParOf" srcId="{56F702E6-E342-4F5E-BD83-38E78443793B}" destId="{6C7C29A6-314A-4D41-BAB7-0A16976E86A0}" srcOrd="2" destOrd="0" presId="urn:microsoft.com/office/officeart/2005/8/layout/hProcess9"/>
    <dgm:cxn modelId="{BCC9B68A-79BE-4585-96A9-AC01DAFF9DA9}" type="presParOf" srcId="{56F702E6-E342-4F5E-BD83-38E78443793B}" destId="{E70D3D7D-169A-4421-AEB6-39987B1DBEB5}" srcOrd="3" destOrd="0" presId="urn:microsoft.com/office/officeart/2005/8/layout/hProcess9"/>
    <dgm:cxn modelId="{03DDE790-C640-4B09-B21A-3EDB81DF444E}" type="presParOf" srcId="{56F702E6-E342-4F5E-BD83-38E78443793B}" destId="{88629FDC-939F-4769-977E-DCEE2E4292DE}" srcOrd="4" destOrd="0" presId="urn:microsoft.com/office/officeart/2005/8/layout/hProcess9"/>
    <dgm:cxn modelId="{882F6BAE-FAB4-4FD8-81FE-35EF4959075C}" type="presParOf" srcId="{56F702E6-E342-4F5E-BD83-38E78443793B}" destId="{8E9C3C84-3BDF-4D31-8197-BBA5C4180A5C}" srcOrd="5" destOrd="0" presId="urn:microsoft.com/office/officeart/2005/8/layout/hProcess9"/>
    <dgm:cxn modelId="{B215DA8C-387F-4F27-8D1A-64BB557834D3}" type="presParOf" srcId="{56F702E6-E342-4F5E-BD83-38E78443793B}" destId="{0980B33C-63DA-4850-9130-24FB224B0143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3EDBFA-2467-4DB4-A954-9A37F769167B}">
      <dsp:nvSpPr>
        <dsp:cNvPr id="0" name=""/>
        <dsp:cNvSpPr/>
      </dsp:nvSpPr>
      <dsp:spPr>
        <a:xfrm>
          <a:off x="617219" y="0"/>
          <a:ext cx="6995160" cy="4389437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702D00-5259-4CBE-AD9E-EBB204CABF3A}">
      <dsp:nvSpPr>
        <dsp:cNvPr id="0" name=""/>
        <dsp:cNvSpPr/>
      </dsp:nvSpPr>
      <dsp:spPr>
        <a:xfrm>
          <a:off x="4118" y="1316831"/>
          <a:ext cx="1981051" cy="175577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Прием документов и трудовой книжки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18" y="1316831"/>
        <a:ext cx="1981051" cy="1755774"/>
      </dsp:txXfrm>
    </dsp:sp>
    <dsp:sp modelId="{6C7C29A6-314A-4D41-BAB7-0A16976E86A0}">
      <dsp:nvSpPr>
        <dsp:cNvPr id="0" name=""/>
        <dsp:cNvSpPr/>
      </dsp:nvSpPr>
      <dsp:spPr>
        <a:xfrm>
          <a:off x="2084222" y="1316831"/>
          <a:ext cx="1981051" cy="1755774"/>
        </a:xfrm>
        <a:prstGeom prst="roundRect">
          <a:avLst/>
        </a:prstGeom>
        <a:solidFill>
          <a:schemeClr val="accent3">
            <a:hueOff val="3874869"/>
            <a:satOff val="-12382"/>
            <a:lumOff val="-3137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Внесение сведений о трудовой книжке в журнал учета трудовых книжек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84222" y="1316831"/>
        <a:ext cx="1981051" cy="1755774"/>
      </dsp:txXfrm>
    </dsp:sp>
    <dsp:sp modelId="{88629FDC-939F-4769-977E-DCEE2E4292DE}">
      <dsp:nvSpPr>
        <dsp:cNvPr id="0" name=""/>
        <dsp:cNvSpPr/>
      </dsp:nvSpPr>
      <dsp:spPr>
        <a:xfrm>
          <a:off x="4164326" y="1316831"/>
          <a:ext cx="1981051" cy="1755774"/>
        </a:xfrm>
        <a:prstGeom prst="roundRect">
          <a:avLst/>
        </a:prstGeom>
        <a:solidFill>
          <a:schemeClr val="accent3">
            <a:hueOff val="7749738"/>
            <a:satOff val="-24763"/>
            <a:lumOff val="-6275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Внесение сведений в трудовую книжку (прием, перевод, награждение, увольнение)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64326" y="1316831"/>
        <a:ext cx="1981051" cy="1755774"/>
      </dsp:txXfrm>
    </dsp:sp>
    <dsp:sp modelId="{0980B33C-63DA-4850-9130-24FB224B0143}">
      <dsp:nvSpPr>
        <dsp:cNvPr id="0" name=""/>
        <dsp:cNvSpPr/>
      </dsp:nvSpPr>
      <dsp:spPr>
        <a:xfrm>
          <a:off x="6248548" y="1368152"/>
          <a:ext cx="1981051" cy="1755774"/>
        </a:xfrm>
        <a:prstGeom prst="roundRect">
          <a:avLst/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Увольнение и выдача трудовой книжки: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Подпись в трудовой книжке;</a:t>
          </a:r>
          <a:endParaRPr lang="ru-RU" sz="11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Подпись в журнале учета трудовых книжек.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48548" y="1368152"/>
        <a:ext cx="1981051" cy="17557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9C56105-97B5-4554-AC61-C4178004B636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74E7777-432B-4961-A43A-9EEF3912EA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C56105-97B5-4554-AC61-C4178004B636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E7777-432B-4961-A43A-9EEF3912EA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C56105-97B5-4554-AC61-C4178004B636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E7777-432B-4961-A43A-9EEF3912EA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C56105-97B5-4554-AC61-C4178004B636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E7777-432B-4961-A43A-9EEF3912EA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C56105-97B5-4554-AC61-C4178004B636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E7777-432B-4961-A43A-9EEF3912EA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C56105-97B5-4554-AC61-C4178004B636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E7777-432B-4961-A43A-9EEF3912EA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C56105-97B5-4554-AC61-C4178004B636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E7777-432B-4961-A43A-9EEF3912EA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C56105-97B5-4554-AC61-C4178004B636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E7777-432B-4961-A43A-9EEF3912EA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C56105-97B5-4554-AC61-C4178004B636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E7777-432B-4961-A43A-9EEF3912EA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9C56105-97B5-4554-AC61-C4178004B636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E7777-432B-4961-A43A-9EEF3912EA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9C56105-97B5-4554-AC61-C4178004B636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74E7777-432B-4961-A43A-9EEF3912EA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9C56105-97B5-4554-AC61-C4178004B636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74E7777-432B-4961-A43A-9EEF3912EA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3744415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sz="6000" dirty="0" smtClean="0">
                <a:latin typeface="Constantia" pitchFamily="18" charset="0"/>
              </a:rPr>
              <a:t>Занятие № 1</a:t>
            </a:r>
            <a:br>
              <a:rPr lang="ru-RU" sz="6000" dirty="0" smtClean="0">
                <a:latin typeface="Constantia" pitchFamily="18" charset="0"/>
              </a:rPr>
            </a:br>
            <a:r>
              <a:rPr lang="ru-RU" sz="6000" dirty="0" smtClean="0">
                <a:latin typeface="Constantia" pitchFamily="18" charset="0"/>
              </a:rPr>
              <a:t>Формирование документов по личному составу</a:t>
            </a:r>
            <a:endParaRPr lang="ru-RU" sz="6000" dirty="0"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933056"/>
            <a:ext cx="7772400" cy="1199704"/>
          </a:xfrm>
        </p:spPr>
        <p:txBody>
          <a:bodyPr anchor="b"/>
          <a:lstStyle/>
          <a:p>
            <a:r>
              <a:rPr lang="ru-RU" dirty="0" smtClean="0">
                <a:latin typeface="Constantia" pitchFamily="18" charset="0"/>
              </a:rPr>
              <a:t>Раструба Н.В.</a:t>
            </a:r>
          </a:p>
          <a:p>
            <a:r>
              <a:rPr lang="ru-RU" dirty="0" smtClean="0">
                <a:latin typeface="Constantia" pitchFamily="18" charset="0"/>
              </a:rPr>
              <a:t>Медведева В.В.</a:t>
            </a:r>
            <a:endParaRPr lang="ru-RU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008112"/>
          </a:xfrm>
        </p:spPr>
        <p:txBody>
          <a:bodyPr>
            <a:noAutofit/>
          </a:bodyPr>
          <a:lstStyle/>
          <a:p>
            <a:pPr algn="ctr"/>
            <a:r>
              <a:rPr lang="ru-RU" sz="1800" dirty="0"/>
              <a:t/>
            </a:r>
            <a:br>
              <a:rPr lang="ru-RU" sz="1800" dirty="0"/>
            </a:br>
            <a:r>
              <a:rPr lang="ru-RU" sz="2800" b="1" dirty="0" smtClean="0">
                <a:solidFill>
                  <a:schemeClr val="tx1"/>
                </a:solidFill>
                <a:latin typeface="Constantia" pitchFamily="18" charset="0"/>
              </a:rPr>
              <a:t>Перечень</a:t>
            </a:r>
            <a:r>
              <a:rPr lang="ru-RU" sz="18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br>
              <a:rPr lang="ru-RU" sz="180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Constantia" pitchFamily="18" charset="0"/>
              </a:rPr>
              <a:t>типовых </a:t>
            </a:r>
            <a:r>
              <a:rPr lang="ru-RU" sz="1800" dirty="0">
                <a:solidFill>
                  <a:schemeClr val="tx1"/>
                </a:solidFill>
                <a:latin typeface="Constantia" pitchFamily="18" charset="0"/>
              </a:rPr>
              <a:t>управленческих </a:t>
            </a:r>
            <a:r>
              <a:rPr lang="ru-RU" sz="1800" dirty="0" smtClean="0">
                <a:solidFill>
                  <a:schemeClr val="tx1"/>
                </a:solidFill>
                <a:latin typeface="Constantia" pitchFamily="18" charset="0"/>
              </a:rPr>
              <a:t>документов</a:t>
            </a:r>
            <a:br>
              <a:rPr lang="ru-RU" sz="180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Constantia" pitchFamily="18" charset="0"/>
              </a:rPr>
              <a:t> с </a:t>
            </a:r>
            <a:r>
              <a:rPr lang="ru-RU" sz="1800" dirty="0">
                <a:solidFill>
                  <a:schemeClr val="tx1"/>
                </a:solidFill>
                <a:latin typeface="Constantia" pitchFamily="18" charset="0"/>
              </a:rPr>
              <a:t>указанием сроков </a:t>
            </a:r>
            <a:r>
              <a:rPr lang="ru-RU" sz="1800" dirty="0" smtClean="0">
                <a:solidFill>
                  <a:schemeClr val="tx1"/>
                </a:solidFill>
                <a:latin typeface="Constantia" pitchFamily="18" charset="0"/>
              </a:rPr>
              <a:t>хранения (</a:t>
            </a:r>
            <a:r>
              <a:rPr lang="ru-RU" sz="1800" b="1" dirty="0" smtClean="0">
                <a:solidFill>
                  <a:schemeClr val="tx1"/>
                </a:solidFill>
                <a:latin typeface="Constantia" pitchFamily="18" charset="0"/>
              </a:rPr>
              <a:t>12 разделов</a:t>
            </a:r>
            <a:r>
              <a:rPr lang="ru-RU" sz="1800" dirty="0" smtClean="0">
                <a:solidFill>
                  <a:schemeClr val="tx1"/>
                </a:solidFill>
                <a:latin typeface="Constantia" pitchFamily="18" charset="0"/>
              </a:rPr>
              <a:t>)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340768"/>
            <a:ext cx="8579296" cy="5112568"/>
          </a:xfrm>
        </p:spPr>
        <p:txBody>
          <a:bodyPr/>
          <a:lstStyle/>
          <a:p>
            <a:pPr marL="109728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4414" y="1838980"/>
            <a:ext cx="288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Организация системы управления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62568" y="1324018"/>
            <a:ext cx="2340000" cy="174494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Constantia" pitchFamily="18" charset="0"/>
              </a:rPr>
              <a:t>Руководство, организационные основы управления, контроль, правовое обеспечение деятельности</a:t>
            </a:r>
            <a:r>
              <a:rPr lang="ru-RU" sz="1200" dirty="0" smtClean="0">
                <a:latin typeface="Constantia" pitchFamily="18" charset="0"/>
              </a:rPr>
              <a:t>, </a:t>
            </a:r>
            <a:r>
              <a:rPr lang="ru-RU" sz="1200" b="1" dirty="0" smtClean="0">
                <a:latin typeface="Constantia" pitchFamily="18" charset="0"/>
              </a:rPr>
              <a:t>документационное обеспечение управления и организация хранения документов</a:t>
            </a:r>
            <a:endParaRPr lang="ru-RU" sz="1200" dirty="0">
              <a:latin typeface="Constant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27066" y="1324018"/>
            <a:ext cx="2765414" cy="17449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 smtClean="0">
                <a:solidFill>
                  <a:schemeClr val="tx1"/>
                </a:solidFill>
                <a:latin typeface="Constantia" pitchFamily="18" charset="0"/>
              </a:rPr>
              <a:t>Приказы по личному составу;</a:t>
            </a:r>
          </a:p>
          <a:p>
            <a:pPr algn="ctr"/>
            <a:r>
              <a:rPr lang="ru-RU" sz="1350" dirty="0" smtClean="0">
                <a:solidFill>
                  <a:schemeClr val="tx1"/>
                </a:solidFill>
                <a:latin typeface="Constantia" pitchFamily="18" charset="0"/>
              </a:rPr>
              <a:t>правила, инструкции;</a:t>
            </a:r>
          </a:p>
          <a:p>
            <a:pPr algn="ctr"/>
            <a:r>
              <a:rPr lang="ru-RU" sz="1350" dirty="0" smtClean="0">
                <a:solidFill>
                  <a:schemeClr val="tx1"/>
                </a:solidFill>
                <a:latin typeface="Constantia" pitchFamily="18" charset="0"/>
              </a:rPr>
              <a:t>положения о структурных подразделениях; должностные регламенты; журналы регистрации распорядительных документов и др.</a:t>
            </a:r>
            <a:endParaRPr lang="ru-RU" sz="135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4734" y="3267406"/>
            <a:ext cx="288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Планирование деятельности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67022" y="3202090"/>
            <a:ext cx="2340000" cy="83894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onstantia" pitchFamily="18" charset="0"/>
              </a:rPr>
              <a:t>Прогнозирование, текущее планирование</a:t>
            </a:r>
            <a:endParaRPr lang="ru-RU" sz="16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148195" y="3154533"/>
            <a:ext cx="2720597" cy="9225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400" dirty="0" smtClean="0">
                <a:solidFill>
                  <a:schemeClr val="tx1"/>
                </a:solidFill>
                <a:latin typeface="Constantia" pitchFamily="18" charset="0"/>
              </a:rPr>
              <a:t>Перспективные планы по направлениям деятельности;</a:t>
            </a:r>
            <a:r>
              <a:rPr lang="ru-RU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Constantia" pitchFamily="18" charset="0"/>
              </a:rPr>
              <a:t>годовые планы отдела и др.</a:t>
            </a:r>
            <a:endParaRPr lang="ru-RU" sz="14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9042" y="4339218"/>
            <a:ext cx="288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Трудовые отношения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476185" y="4211899"/>
            <a:ext cx="2340000" cy="97530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Constantia" pitchFamily="18" charset="0"/>
              </a:rPr>
              <a:t>Организация труда и служебной деятельности, охрана труда</a:t>
            </a:r>
            <a:endParaRPr lang="ru-RU" sz="13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156176" y="4192624"/>
            <a:ext cx="2720597" cy="10081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Constantia" pitchFamily="18" charset="0"/>
              </a:rPr>
              <a:t>Переписка по вопросам трудоустройства;  документы о разрешении трудовых споров; журналы регистрации несчастных случаев и др.</a:t>
            </a:r>
            <a:endParaRPr lang="ru-RU" sz="13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23528" y="5506426"/>
            <a:ext cx="288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Кадровое обеспечение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476800" y="5357334"/>
            <a:ext cx="2340000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Constantia" pitchFamily="18" charset="0"/>
              </a:rPr>
              <a:t>Прием, перемещение (перевод), увольнение работников; установление, повышение квалификации работников, награждение </a:t>
            </a:r>
            <a:endParaRPr lang="ru-RU" sz="12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156176" y="5322980"/>
            <a:ext cx="2720597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/>
                <a:ea typeface="Calibri"/>
              </a:rPr>
              <a:t>Личные дела работников, личные карточки работников; протоколы заседаний конкурсных комиссий; журнал учета личных дел и др.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12" name="Прямая соединительная линия 11"/>
          <p:cNvCxnSpPr>
            <a:stCxn id="11" idx="1"/>
            <a:endCxn id="11" idx="1"/>
          </p:cNvCxnSpPr>
          <p:nvPr/>
        </p:nvCxnSpPr>
        <p:spPr>
          <a:xfrm>
            <a:off x="6127066" y="219648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6" idx="3"/>
            <a:endCxn id="9" idx="1"/>
          </p:cNvCxnSpPr>
          <p:nvPr/>
        </p:nvCxnSpPr>
        <p:spPr>
          <a:xfrm flipV="1">
            <a:off x="3214414" y="2196489"/>
            <a:ext cx="248154" cy="2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9" idx="3"/>
            <a:endCxn id="11" idx="1"/>
          </p:cNvCxnSpPr>
          <p:nvPr/>
        </p:nvCxnSpPr>
        <p:spPr>
          <a:xfrm>
            <a:off x="5802568" y="2196489"/>
            <a:ext cx="3244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14" idx="3"/>
            <a:endCxn id="17" idx="1"/>
          </p:cNvCxnSpPr>
          <p:nvPr/>
        </p:nvCxnSpPr>
        <p:spPr>
          <a:xfrm flipV="1">
            <a:off x="3214734" y="3621562"/>
            <a:ext cx="252288" cy="5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17" idx="3"/>
            <a:endCxn id="20" idx="1"/>
          </p:cNvCxnSpPr>
          <p:nvPr/>
        </p:nvCxnSpPr>
        <p:spPr>
          <a:xfrm flipV="1">
            <a:off x="5807022" y="3615803"/>
            <a:ext cx="341173" cy="57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stCxn id="25" idx="3"/>
            <a:endCxn id="28" idx="1"/>
          </p:cNvCxnSpPr>
          <p:nvPr/>
        </p:nvCxnSpPr>
        <p:spPr>
          <a:xfrm>
            <a:off x="3209042" y="4699218"/>
            <a:ext cx="267143" cy="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28" idx="3"/>
            <a:endCxn id="31" idx="1"/>
          </p:cNvCxnSpPr>
          <p:nvPr/>
        </p:nvCxnSpPr>
        <p:spPr>
          <a:xfrm flipV="1">
            <a:off x="5816185" y="4696680"/>
            <a:ext cx="339991" cy="28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stCxn id="35" idx="3"/>
            <a:endCxn id="43" idx="1"/>
          </p:cNvCxnSpPr>
          <p:nvPr/>
        </p:nvCxnSpPr>
        <p:spPr>
          <a:xfrm>
            <a:off x="5816800" y="5861390"/>
            <a:ext cx="339376" cy="1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32" idx="3"/>
            <a:endCxn id="35" idx="1"/>
          </p:cNvCxnSpPr>
          <p:nvPr/>
        </p:nvCxnSpPr>
        <p:spPr>
          <a:xfrm flipV="1">
            <a:off x="3203528" y="5861390"/>
            <a:ext cx="273272" cy="5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2136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42617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nstantia" pitchFamily="18" charset="0"/>
                <a:cs typeface="Times New Roman" pitchFamily="18" charset="0"/>
              </a:rPr>
              <a:t>Образец оформления обложки дела в соответствии с номенклатурой дел</a:t>
            </a:r>
            <a:r>
              <a:rPr lang="ru-RU" sz="3600" dirty="0" smtClean="0">
                <a:solidFill>
                  <a:schemeClr val="tx1"/>
                </a:solidFill>
                <a:latin typeface="Constantia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Constantia" pitchFamily="18" charset="0"/>
              </a:rPr>
              <a:t>(приложение № 24 к Инструкции по делопроизводству</a:t>
            </a:r>
            <a:r>
              <a:rPr lang="ru-RU" sz="1100" dirty="0" smtClean="0">
                <a:solidFill>
                  <a:schemeClr val="tx1"/>
                </a:solidFill>
                <a:latin typeface="Constantia" pitchFamily="18" charset="0"/>
              </a:rPr>
              <a:t>)</a:t>
            </a:r>
            <a:endParaRPr lang="ru-RU" sz="36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44824"/>
            <a:ext cx="8435280" cy="432048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1600" dirty="0" smtClean="0">
                <a:latin typeface="Constantia" pitchFamily="18" charset="0"/>
              </a:rPr>
              <a:t>Наименование исполнительного  органа государственной власти                     </a:t>
            </a:r>
          </a:p>
          <a:p>
            <a:pPr marL="0" indent="0" algn="ctr">
              <a:buNone/>
            </a:pPr>
            <a:r>
              <a:rPr lang="ru-RU" sz="1600" dirty="0" smtClean="0">
                <a:latin typeface="Constantia" pitchFamily="18" charset="0"/>
              </a:rPr>
              <a:t>			</a:t>
            </a:r>
          </a:p>
          <a:p>
            <a:pPr marL="0" indent="0" algn="r">
              <a:buNone/>
            </a:pPr>
            <a:r>
              <a:rPr lang="ru-RU" sz="1600" dirty="0" smtClean="0">
                <a:latin typeface="Constantia" pitchFamily="18" charset="0"/>
              </a:rPr>
              <a:t>Наименование структурного подразделения</a:t>
            </a:r>
          </a:p>
          <a:p>
            <a:pPr marL="0" indent="0" algn="ctr">
              <a:buNone/>
            </a:pPr>
            <a:endParaRPr lang="ru-RU" sz="1600" dirty="0">
              <a:latin typeface="Constantia" pitchFamily="18" charset="0"/>
            </a:endParaRPr>
          </a:p>
          <a:p>
            <a:pPr marL="0" indent="0" algn="ctr">
              <a:buNone/>
            </a:pPr>
            <a:r>
              <a:rPr lang="ru-RU" sz="2200" b="1" dirty="0" smtClean="0">
                <a:latin typeface="Constantia" pitchFamily="18" charset="0"/>
              </a:rPr>
              <a:t>Д Е Л О №  00-11-04</a:t>
            </a:r>
          </a:p>
          <a:p>
            <a:pPr marL="0" indent="0" algn="ctr">
              <a:buNone/>
            </a:pPr>
            <a:endParaRPr lang="ru-RU" sz="2000" dirty="0">
              <a:latin typeface="Constantia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Constantia" pitchFamily="18" charset="0"/>
              </a:rPr>
              <a:t>Журнал регистрации приказов по личному составу</a:t>
            </a:r>
          </a:p>
          <a:p>
            <a:pPr marL="0" indent="0" algn="ctr">
              <a:buNone/>
            </a:pPr>
            <a:r>
              <a:rPr lang="ru-RU" sz="2000" dirty="0" smtClean="0">
                <a:latin typeface="Constantia" pitchFamily="18" charset="0"/>
              </a:rPr>
              <a:t>(прием, перемещение, увольнение и др.)</a:t>
            </a:r>
          </a:p>
          <a:p>
            <a:pPr marL="0" indent="0">
              <a:buNone/>
            </a:pPr>
            <a:endParaRPr lang="ru-RU" sz="2000" dirty="0">
              <a:latin typeface="Constantia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Constantia" pitchFamily="18" charset="0"/>
              </a:rPr>
              <a:t>				Начато: 15.01.2014</a:t>
            </a:r>
            <a:r>
              <a:rPr lang="ru-RU" sz="2000" dirty="0" smtClean="0">
                <a:solidFill>
                  <a:srgbClr val="FF0000"/>
                </a:solidFill>
                <a:latin typeface="Constantia" pitchFamily="18" charset="0"/>
              </a:rPr>
              <a:t>*</a:t>
            </a:r>
          </a:p>
          <a:p>
            <a:pPr marL="0" indent="0" algn="ctr">
              <a:buNone/>
            </a:pPr>
            <a:r>
              <a:rPr lang="ru-RU" sz="2000" dirty="0" smtClean="0">
                <a:latin typeface="Constantia" pitchFamily="18" charset="0"/>
              </a:rPr>
              <a:t>			     Окончено:</a:t>
            </a:r>
            <a:r>
              <a:rPr lang="ru-RU" sz="2000" dirty="0" smtClean="0">
                <a:solidFill>
                  <a:srgbClr val="FF0000"/>
                </a:solidFill>
                <a:latin typeface="Constantia" pitchFamily="18" charset="0"/>
              </a:rPr>
              <a:t>**</a:t>
            </a:r>
          </a:p>
          <a:p>
            <a:pPr marL="0" indent="0" algn="ctr">
              <a:buNone/>
            </a:pPr>
            <a:r>
              <a:rPr lang="ru-RU" sz="2000" dirty="0">
                <a:latin typeface="Constantia" pitchFamily="18" charset="0"/>
              </a:rPr>
              <a:t>	</a:t>
            </a:r>
            <a:r>
              <a:rPr lang="ru-RU" sz="2000" dirty="0" smtClean="0">
                <a:latin typeface="Constantia" pitchFamily="18" charset="0"/>
              </a:rPr>
              <a:t>				</a:t>
            </a:r>
          </a:p>
          <a:p>
            <a:pPr marL="0" indent="0" algn="r">
              <a:buNone/>
            </a:pPr>
            <a:r>
              <a:rPr lang="ru-RU" sz="2000" dirty="0" smtClean="0">
                <a:latin typeface="Constantia" pitchFamily="18" charset="0"/>
              </a:rPr>
              <a:t>Хранить 75 лет</a:t>
            </a:r>
          </a:p>
          <a:p>
            <a:pPr marL="0" indent="0" algn="ctr">
              <a:buNone/>
            </a:pPr>
            <a:r>
              <a:rPr lang="ru-RU" sz="2000" dirty="0" smtClean="0">
                <a:latin typeface="Constantia" pitchFamily="18" charset="0"/>
              </a:rPr>
              <a:t>--------------------------------------------------------------------------------------------							  </a:t>
            </a:r>
            <a:r>
              <a:rPr lang="ru-RU" sz="1600" b="1" dirty="0" smtClean="0">
                <a:solidFill>
                  <a:srgbClr val="FF0000"/>
                </a:solidFill>
                <a:latin typeface="Constantia" pitchFamily="18" charset="0"/>
              </a:rPr>
              <a:t>*   дата первой записи</a:t>
            </a:r>
          </a:p>
          <a:p>
            <a:pPr marL="0" indent="0" algn="r"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Constantia" pitchFamily="18" charset="0"/>
              </a:rPr>
              <a:t>**дата последней записи</a:t>
            </a:r>
          </a:p>
          <a:p>
            <a:pPr marL="0" indent="0" algn="ctr">
              <a:buNone/>
            </a:pPr>
            <a:endParaRPr lang="ru-RU" sz="2000" dirty="0" smtClean="0">
              <a:latin typeface="Constantia" pitchFamily="18" charset="0"/>
            </a:endParaRPr>
          </a:p>
          <a:p>
            <a:pPr marL="0" indent="0" algn="ctr">
              <a:buNone/>
            </a:pPr>
            <a:endParaRPr lang="ru-RU" sz="2000" dirty="0" smtClean="0">
              <a:latin typeface="Constantia" pitchFamily="18" charset="0"/>
            </a:endParaRPr>
          </a:p>
          <a:p>
            <a:pPr marL="0" indent="0" algn="ctr">
              <a:buNone/>
            </a:pPr>
            <a:endParaRPr lang="ru-RU" sz="2000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147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Constantia" pitchFamily="18" charset="0"/>
              </a:rPr>
              <a:t>Образец оформления корешка дела в соответствии с номенклатурой дел</a:t>
            </a:r>
            <a:endParaRPr lang="ru-RU" sz="3200" dirty="0">
              <a:latin typeface="Constantia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98932189"/>
              </p:ext>
            </p:extLst>
          </p:nvPr>
        </p:nvGraphicFramePr>
        <p:xfrm>
          <a:off x="373764" y="2996952"/>
          <a:ext cx="8381705" cy="182270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69705"/>
                <a:gridCol w="6912000"/>
              </a:tblGrid>
              <a:tr h="168840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00-11-31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81880" algn="l"/>
                          <a:tab pos="4972050" algn="l"/>
                        </a:tabLst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ЛИЧНЫЕ КАРТОЧКИ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81880" algn="l"/>
                          <a:tab pos="4972050" algn="l"/>
                        </a:tabLst>
                      </a:pPr>
                      <a:r>
                        <a:rPr lang="ru-RU" sz="2600" dirty="0" smtClean="0"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государственных гражданских служащих, том 1 (А-К)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71638" y="3092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67642861"/>
              </p:ext>
            </p:extLst>
          </p:nvPr>
        </p:nvGraphicFramePr>
        <p:xfrm>
          <a:off x="362878" y="4869160"/>
          <a:ext cx="8384818" cy="182270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72818"/>
                <a:gridCol w="6912000"/>
              </a:tblGrid>
              <a:tr h="168840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00-11-31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81880" algn="l"/>
                          <a:tab pos="4972050" algn="l"/>
                        </a:tabLst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ЛИЧНЫЕ КАРТОЧКИ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881880" algn="l"/>
                          <a:tab pos="4972050" algn="l"/>
                        </a:tabLst>
                        <a:defRPr/>
                      </a:pPr>
                      <a:r>
                        <a:rPr lang="ru-RU" sz="2600" dirty="0" smtClean="0"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государственных гражданских служащих, том 2 (Л-М) 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26342577"/>
              </p:ext>
            </p:extLst>
          </p:nvPr>
        </p:nvGraphicFramePr>
        <p:xfrm>
          <a:off x="395536" y="1159900"/>
          <a:ext cx="8352928" cy="18216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40571"/>
                <a:gridCol w="6912357"/>
              </a:tblGrid>
              <a:tr h="182160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00-11-02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81880" algn="l"/>
                          <a:tab pos="4972050" algn="l"/>
                        </a:tabLs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Приказы начальника управления по личному составу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81880" algn="l"/>
                          <a:tab pos="4972050" algn="l"/>
                        </a:tabLs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(прием, перемещение, перевод, увольнение, выплаты, премирование, отпуска по уходу за ребенком и др.)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1858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Прямая соединительная линия 57"/>
          <p:cNvCxnSpPr>
            <a:stCxn id="13" idx="2"/>
          </p:cNvCxnSpPr>
          <p:nvPr/>
        </p:nvCxnSpPr>
        <p:spPr>
          <a:xfrm>
            <a:off x="6922450" y="1905882"/>
            <a:ext cx="313846" cy="22431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Журналы (книги)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1300248" y="1351654"/>
            <a:ext cx="2735038" cy="5744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nstantia" pitchFamily="18" charset="0"/>
              </a:rPr>
              <a:t>Журналы регистрации и контроля </a:t>
            </a:r>
            <a:r>
              <a:rPr lang="ru-RU" sz="1400" b="1" dirty="0" smtClean="0">
                <a:solidFill>
                  <a:schemeClr val="tx1"/>
                </a:solidFill>
                <a:latin typeface="Constantia" pitchFamily="18" charset="0"/>
              </a:rPr>
              <a:t>(ст. 258)</a:t>
            </a:r>
            <a:endParaRPr lang="ru-RU" sz="14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54450" y="1329882"/>
            <a:ext cx="2736000" cy="57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Журналы учета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onstantia" pitchFamily="18" charset="0"/>
              </a:rPr>
              <a:t>(ст. 695)</a:t>
            </a:r>
            <a:endParaRPr lang="ru-RU" sz="16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4968" y="2307032"/>
            <a:ext cx="1321200" cy="64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Constantia" pitchFamily="18" charset="0"/>
              </a:rPr>
              <a:t>Приказов</a:t>
            </a:r>
          </a:p>
          <a:p>
            <a:pPr algn="ctr"/>
            <a:r>
              <a:rPr lang="ru-RU" sz="1200" dirty="0" smtClean="0">
                <a:latin typeface="Constantia" pitchFamily="18" charset="0"/>
              </a:rPr>
              <a:t>по основной деятельности </a:t>
            </a:r>
            <a:endParaRPr lang="ru-RU" sz="1200" dirty="0">
              <a:latin typeface="Constantia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60604" y="2302250"/>
            <a:ext cx="1321200" cy="64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Constantia" pitchFamily="18" charset="0"/>
              </a:rPr>
              <a:t>Обращений граждан </a:t>
            </a:r>
            <a:endParaRPr lang="ru-RU" sz="1400" dirty="0">
              <a:latin typeface="Constantia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012370" y="2309530"/>
            <a:ext cx="1321200" cy="64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nstantia" pitchFamily="18" charset="0"/>
              </a:rPr>
              <a:t>Приказов по личному составу</a:t>
            </a:r>
            <a:endParaRPr lang="ru-RU" sz="14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024" name="Прямоугольник 1023"/>
          <p:cNvSpPr/>
          <p:nvPr/>
        </p:nvSpPr>
        <p:spPr>
          <a:xfrm>
            <a:off x="456658" y="3212976"/>
            <a:ext cx="1321200" cy="64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nstantia" pitchFamily="18" charset="0"/>
              </a:rPr>
              <a:t>Хранить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Constantia" pitchFamily="18" charset="0"/>
              </a:rPr>
              <a:t>Постоянно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onstantia" pitchFamily="18" charset="0"/>
              </a:rPr>
              <a:t>(а)</a:t>
            </a:r>
            <a:endParaRPr lang="ru-RU" sz="14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030" name="Прямоугольник 1029"/>
          <p:cNvSpPr/>
          <p:nvPr/>
        </p:nvSpPr>
        <p:spPr>
          <a:xfrm>
            <a:off x="1198502" y="4142828"/>
            <a:ext cx="1321200" cy="756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Constantia" pitchFamily="18" charset="0"/>
              </a:rPr>
              <a:t>Прием,</a:t>
            </a:r>
            <a:r>
              <a:rPr lang="ru-RU" sz="1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Constantia" pitchFamily="18" charset="0"/>
              </a:rPr>
              <a:t>увольнение, перемещение, доплаты и др. </a:t>
            </a:r>
            <a:endParaRPr lang="ru-RU" sz="12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031" name="Прямоугольник 1030"/>
          <p:cNvSpPr/>
          <p:nvPr/>
        </p:nvSpPr>
        <p:spPr>
          <a:xfrm>
            <a:off x="2888866" y="4147404"/>
            <a:ext cx="1321200" cy="756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Constantia" pitchFamily="18" charset="0"/>
              </a:rPr>
              <a:t>Отпуска, командировки взыскания и др. </a:t>
            </a:r>
            <a:endParaRPr lang="ru-RU" sz="1200" b="1" dirty="0">
              <a:latin typeface="Constantia" pitchFamily="18" charset="0"/>
            </a:endParaRPr>
          </a:p>
        </p:txBody>
      </p:sp>
      <p:sp>
        <p:nvSpPr>
          <p:cNvPr id="1034" name="Прямоугольник 1033"/>
          <p:cNvSpPr/>
          <p:nvPr/>
        </p:nvSpPr>
        <p:spPr>
          <a:xfrm>
            <a:off x="1201918" y="5123498"/>
            <a:ext cx="1321200" cy="756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Constantia" pitchFamily="18" charset="0"/>
              </a:rPr>
              <a:t>Хранить </a:t>
            </a:r>
          </a:p>
          <a:p>
            <a:pPr algn="ctr"/>
            <a:r>
              <a:rPr lang="ru-RU" sz="1400" dirty="0" smtClean="0">
                <a:latin typeface="Constantia" pitchFamily="18" charset="0"/>
              </a:rPr>
              <a:t>75 лет</a:t>
            </a:r>
          </a:p>
          <a:p>
            <a:pPr algn="ctr"/>
            <a:r>
              <a:rPr lang="ru-RU" sz="1400" dirty="0" smtClean="0">
                <a:latin typeface="Constantia" pitchFamily="18" charset="0"/>
              </a:rPr>
              <a:t> </a:t>
            </a:r>
            <a:r>
              <a:rPr lang="ru-RU" sz="1400" b="1" dirty="0" smtClean="0">
                <a:latin typeface="Constantia" pitchFamily="18" charset="0"/>
              </a:rPr>
              <a:t>(б)</a:t>
            </a:r>
            <a:endParaRPr lang="ru-RU" sz="1400" b="1" dirty="0">
              <a:latin typeface="Constantia" pitchFamily="18" charset="0"/>
            </a:endParaRPr>
          </a:p>
        </p:txBody>
      </p:sp>
      <p:sp>
        <p:nvSpPr>
          <p:cNvPr id="1037" name="Прямоугольник 1036"/>
          <p:cNvSpPr/>
          <p:nvPr/>
        </p:nvSpPr>
        <p:spPr>
          <a:xfrm>
            <a:off x="2890760" y="5124606"/>
            <a:ext cx="1321200" cy="756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Constantia" pitchFamily="18" charset="0"/>
              </a:rPr>
              <a:t>Хранить </a:t>
            </a:r>
          </a:p>
          <a:p>
            <a:pPr algn="ctr"/>
            <a:r>
              <a:rPr lang="ru-RU" sz="1400" dirty="0" smtClean="0">
                <a:latin typeface="Constantia" pitchFamily="18" charset="0"/>
              </a:rPr>
              <a:t>5 лет</a:t>
            </a:r>
          </a:p>
          <a:p>
            <a:pPr algn="ctr"/>
            <a:r>
              <a:rPr lang="ru-RU" dirty="0" smtClean="0">
                <a:latin typeface="Constantia" pitchFamily="18" charset="0"/>
              </a:rPr>
              <a:t> </a:t>
            </a:r>
            <a:r>
              <a:rPr lang="ru-RU" sz="1400" b="1" dirty="0" smtClean="0">
                <a:latin typeface="Constantia" pitchFamily="18" charset="0"/>
              </a:rPr>
              <a:t>(б(2))</a:t>
            </a:r>
            <a:endParaRPr lang="ru-RU" sz="1400" b="1" dirty="0">
              <a:latin typeface="Constantia" pitchFamily="18" charset="0"/>
            </a:endParaRPr>
          </a:p>
        </p:txBody>
      </p:sp>
      <p:sp>
        <p:nvSpPr>
          <p:cNvPr id="1042" name="Прямоугольник 1041"/>
          <p:cNvSpPr/>
          <p:nvPr/>
        </p:nvSpPr>
        <p:spPr>
          <a:xfrm>
            <a:off x="3563888" y="3213048"/>
            <a:ext cx="1321200" cy="6480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Constantia" pitchFamily="18" charset="0"/>
              </a:rPr>
              <a:t>Хранить</a:t>
            </a:r>
          </a:p>
          <a:p>
            <a:pPr algn="ctr"/>
            <a:r>
              <a:rPr lang="ru-RU" sz="1400" dirty="0" smtClean="0">
                <a:latin typeface="Constantia" pitchFamily="18" charset="0"/>
              </a:rPr>
              <a:t>5 лет </a:t>
            </a:r>
          </a:p>
          <a:p>
            <a:pPr algn="ctr"/>
            <a:r>
              <a:rPr lang="ru-RU" sz="1400" b="1" dirty="0" smtClean="0">
                <a:latin typeface="Constantia" pitchFamily="18" charset="0"/>
              </a:rPr>
              <a:t>(е)</a:t>
            </a:r>
            <a:endParaRPr lang="ru-RU" sz="1400" b="1" dirty="0">
              <a:latin typeface="Constantia" pitchFamily="18" charset="0"/>
            </a:endParaRPr>
          </a:p>
        </p:txBody>
      </p:sp>
      <p:sp>
        <p:nvSpPr>
          <p:cNvPr id="1054" name="Прямоугольник 1053"/>
          <p:cNvSpPr/>
          <p:nvPr/>
        </p:nvSpPr>
        <p:spPr>
          <a:xfrm>
            <a:off x="5292400" y="2298644"/>
            <a:ext cx="1321200" cy="64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Constantia" pitchFamily="18" charset="0"/>
              </a:rPr>
              <a:t>Личных</a:t>
            </a:r>
          </a:p>
          <a:p>
            <a:pPr algn="ctr"/>
            <a:r>
              <a:rPr lang="ru-RU" sz="1400" dirty="0" smtClean="0">
                <a:latin typeface="Constantia" pitchFamily="18" charset="0"/>
              </a:rPr>
              <a:t>дел </a:t>
            </a:r>
            <a:endParaRPr lang="ru-RU" sz="1400" dirty="0">
              <a:latin typeface="Constantia" pitchFamily="18" charset="0"/>
            </a:endParaRPr>
          </a:p>
        </p:txBody>
      </p:sp>
      <p:sp>
        <p:nvSpPr>
          <p:cNvPr id="1057" name="Прямоугольник 1056"/>
          <p:cNvSpPr/>
          <p:nvPr/>
        </p:nvSpPr>
        <p:spPr>
          <a:xfrm>
            <a:off x="7247182" y="2305020"/>
            <a:ext cx="1321200" cy="64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Constantia" pitchFamily="18" charset="0"/>
              </a:rPr>
              <a:t>Выдачи</a:t>
            </a:r>
          </a:p>
          <a:p>
            <a:pPr algn="ctr"/>
            <a:r>
              <a:rPr lang="ru-RU" sz="1200" dirty="0" smtClean="0">
                <a:latin typeface="Constantia" pitchFamily="18" charset="0"/>
              </a:rPr>
              <a:t>трудовых книжек</a:t>
            </a:r>
            <a:endParaRPr lang="ru-RU" sz="1200" dirty="0">
              <a:latin typeface="Constantia" pitchFamily="18" charset="0"/>
            </a:endParaRPr>
          </a:p>
        </p:txBody>
      </p:sp>
      <p:sp>
        <p:nvSpPr>
          <p:cNvPr id="1064" name="Прямоугольник 1063"/>
          <p:cNvSpPr/>
          <p:nvPr/>
        </p:nvSpPr>
        <p:spPr>
          <a:xfrm>
            <a:off x="5292080" y="3212976"/>
            <a:ext cx="1321200" cy="64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Constantia" pitchFamily="18" charset="0"/>
              </a:rPr>
              <a:t>Хранить</a:t>
            </a:r>
          </a:p>
          <a:p>
            <a:pPr algn="ctr"/>
            <a:r>
              <a:rPr lang="ru-RU" sz="1400" dirty="0" smtClean="0">
                <a:latin typeface="Constantia" pitchFamily="18" charset="0"/>
              </a:rPr>
              <a:t> 75 лет</a:t>
            </a:r>
          </a:p>
          <a:p>
            <a:pPr algn="ctr"/>
            <a:r>
              <a:rPr lang="ru-RU" sz="1400" b="1" dirty="0" smtClean="0">
                <a:latin typeface="Constantia" pitchFamily="18" charset="0"/>
              </a:rPr>
              <a:t>(б)</a:t>
            </a:r>
            <a:endParaRPr lang="ru-RU" sz="1400" b="1" dirty="0">
              <a:latin typeface="Constantia" pitchFamily="18" charset="0"/>
            </a:endParaRPr>
          </a:p>
        </p:txBody>
      </p:sp>
      <p:sp>
        <p:nvSpPr>
          <p:cNvPr id="1067" name="Прямоугольник 1066"/>
          <p:cNvSpPr/>
          <p:nvPr/>
        </p:nvSpPr>
        <p:spPr>
          <a:xfrm>
            <a:off x="7250590" y="3212976"/>
            <a:ext cx="1321200" cy="64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Constantia" pitchFamily="18" charset="0"/>
              </a:rPr>
              <a:t>Хранить</a:t>
            </a:r>
          </a:p>
          <a:p>
            <a:pPr algn="ctr"/>
            <a:r>
              <a:rPr lang="ru-RU" sz="1400" dirty="0" smtClean="0">
                <a:latin typeface="Constantia" pitchFamily="18" charset="0"/>
              </a:rPr>
              <a:t>75 лет</a:t>
            </a:r>
          </a:p>
          <a:p>
            <a:pPr algn="ctr"/>
            <a:r>
              <a:rPr lang="ru-RU" sz="1400" b="1" dirty="0" smtClean="0">
                <a:latin typeface="Constantia" pitchFamily="18" charset="0"/>
              </a:rPr>
              <a:t>(в)</a:t>
            </a:r>
            <a:endParaRPr lang="ru-RU" sz="1400" b="1" dirty="0">
              <a:latin typeface="Constantia" pitchFamily="18" charset="0"/>
            </a:endParaRPr>
          </a:p>
        </p:txBody>
      </p:sp>
      <p:sp>
        <p:nvSpPr>
          <p:cNvPr id="1080" name="Прямоугольник 1079"/>
          <p:cNvSpPr/>
          <p:nvPr/>
        </p:nvSpPr>
        <p:spPr>
          <a:xfrm>
            <a:off x="5483048" y="4149080"/>
            <a:ext cx="1321200" cy="756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Constantia" pitchFamily="18" charset="0"/>
              </a:rPr>
              <a:t>Работников,</a:t>
            </a:r>
            <a:r>
              <a:rPr lang="ru-RU" sz="1400" dirty="0" smtClean="0">
                <a:latin typeface="Constantia" pitchFamily="18" charset="0"/>
              </a:rPr>
              <a:t> </a:t>
            </a:r>
            <a:r>
              <a:rPr lang="ru-RU" sz="1200" dirty="0" smtClean="0">
                <a:latin typeface="Constantia" pitchFamily="18" charset="0"/>
              </a:rPr>
              <a:t>выбывших в командировки</a:t>
            </a:r>
            <a:endParaRPr lang="ru-RU" sz="1200" dirty="0">
              <a:latin typeface="Constantia" pitchFamily="18" charset="0"/>
            </a:endParaRPr>
          </a:p>
        </p:txBody>
      </p:sp>
      <p:sp>
        <p:nvSpPr>
          <p:cNvPr id="1084" name="Прямоугольник 1083"/>
          <p:cNvSpPr/>
          <p:nvPr/>
        </p:nvSpPr>
        <p:spPr>
          <a:xfrm>
            <a:off x="5490526" y="5131483"/>
            <a:ext cx="1321200" cy="756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Constantia" pitchFamily="18" charset="0"/>
              </a:rPr>
              <a:t>Хранить</a:t>
            </a:r>
          </a:p>
          <a:p>
            <a:pPr algn="ctr"/>
            <a:r>
              <a:rPr lang="ru-RU" sz="1400" dirty="0" smtClean="0">
                <a:latin typeface="Constantia" pitchFamily="18" charset="0"/>
              </a:rPr>
              <a:t>5 лет</a:t>
            </a:r>
          </a:p>
          <a:p>
            <a:pPr algn="ctr"/>
            <a:r>
              <a:rPr lang="ru-RU" sz="1400" b="1" dirty="0" smtClean="0">
                <a:latin typeface="Constantia" pitchFamily="18" charset="0"/>
              </a:rPr>
              <a:t>(з)</a:t>
            </a:r>
            <a:endParaRPr lang="ru-RU" sz="1400" b="1" dirty="0">
              <a:latin typeface="Constantia" pitchFamily="18" charset="0"/>
            </a:endParaRPr>
          </a:p>
        </p:txBody>
      </p:sp>
      <p:sp>
        <p:nvSpPr>
          <p:cNvPr id="1085" name="Прямоугольник 1084"/>
          <p:cNvSpPr/>
          <p:nvPr/>
        </p:nvSpPr>
        <p:spPr>
          <a:xfrm>
            <a:off x="7053375" y="4149080"/>
            <a:ext cx="1321200" cy="756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Constantia" pitchFamily="18" charset="0"/>
              </a:rPr>
              <a:t>Лиц, подлежащих воинскому учету</a:t>
            </a:r>
            <a:endParaRPr lang="ru-RU" sz="1200" dirty="0">
              <a:latin typeface="Constantia" pitchFamily="18" charset="0"/>
            </a:endParaRPr>
          </a:p>
        </p:txBody>
      </p:sp>
      <p:sp>
        <p:nvSpPr>
          <p:cNvPr id="1093" name="Прямоугольник 1092"/>
          <p:cNvSpPr/>
          <p:nvPr/>
        </p:nvSpPr>
        <p:spPr>
          <a:xfrm>
            <a:off x="7048736" y="5128728"/>
            <a:ext cx="1321200" cy="756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Constantia" pitchFamily="18" charset="0"/>
              </a:rPr>
              <a:t>Хранить</a:t>
            </a:r>
          </a:p>
          <a:p>
            <a:pPr algn="ctr"/>
            <a:r>
              <a:rPr lang="ru-RU" sz="1400" dirty="0" smtClean="0">
                <a:latin typeface="Constantia" pitchFamily="18" charset="0"/>
              </a:rPr>
              <a:t>3 года </a:t>
            </a:r>
            <a:r>
              <a:rPr lang="ru-RU" sz="1100" dirty="0" smtClean="0">
                <a:latin typeface="Constantia" pitchFamily="18" charset="0"/>
              </a:rPr>
              <a:t>(после</a:t>
            </a:r>
          </a:p>
          <a:p>
            <a:pPr algn="ctr"/>
            <a:r>
              <a:rPr lang="ru-RU" sz="1100" dirty="0" smtClean="0">
                <a:latin typeface="Constantia" pitchFamily="18" charset="0"/>
              </a:rPr>
              <a:t>Увольнения)</a:t>
            </a:r>
          </a:p>
          <a:p>
            <a:pPr algn="ctr"/>
            <a:r>
              <a:rPr lang="ru-RU" sz="1100" b="1" dirty="0" smtClean="0">
                <a:latin typeface="Constantia" pitchFamily="18" charset="0"/>
              </a:rPr>
              <a:t>(е)</a:t>
            </a:r>
            <a:endParaRPr lang="ru-RU" sz="1100" b="1" dirty="0">
              <a:latin typeface="Constant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24744"/>
            <a:ext cx="8640960" cy="5040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onstantia" pitchFamily="18" charset="0"/>
            </a:endParaRPr>
          </a:p>
        </p:txBody>
      </p:sp>
      <p:cxnSp>
        <p:nvCxnSpPr>
          <p:cNvPr id="44" name="Прямая соединительная линия 43"/>
          <p:cNvCxnSpPr>
            <a:stCxn id="4" idx="2"/>
            <a:endCxn id="22" idx="0"/>
          </p:cNvCxnSpPr>
          <p:nvPr/>
        </p:nvCxnSpPr>
        <p:spPr>
          <a:xfrm flipH="1">
            <a:off x="1115568" y="1926093"/>
            <a:ext cx="1552199" cy="3809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stCxn id="29" idx="0"/>
            <a:endCxn id="4" idx="2"/>
          </p:cNvCxnSpPr>
          <p:nvPr/>
        </p:nvCxnSpPr>
        <p:spPr>
          <a:xfrm flipH="1" flipV="1">
            <a:off x="2667767" y="1926093"/>
            <a:ext cx="5203" cy="383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24" idx="0"/>
            <a:endCxn id="4" idx="2"/>
          </p:cNvCxnSpPr>
          <p:nvPr/>
        </p:nvCxnSpPr>
        <p:spPr>
          <a:xfrm flipH="1" flipV="1">
            <a:off x="2667767" y="1926093"/>
            <a:ext cx="1553437" cy="376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stCxn id="13" idx="2"/>
            <a:endCxn id="1054" idx="0"/>
          </p:cNvCxnSpPr>
          <p:nvPr/>
        </p:nvCxnSpPr>
        <p:spPr>
          <a:xfrm flipH="1">
            <a:off x="5953000" y="1905882"/>
            <a:ext cx="969450" cy="392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13" idx="2"/>
            <a:endCxn id="1057" idx="0"/>
          </p:cNvCxnSpPr>
          <p:nvPr/>
        </p:nvCxnSpPr>
        <p:spPr>
          <a:xfrm>
            <a:off x="6922450" y="1905882"/>
            <a:ext cx="985332" cy="399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>
            <a:stCxn id="13" idx="2"/>
          </p:cNvCxnSpPr>
          <p:nvPr/>
        </p:nvCxnSpPr>
        <p:spPr>
          <a:xfrm flipH="1">
            <a:off x="6660232" y="1905882"/>
            <a:ext cx="262218" cy="22431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29" idx="2"/>
            <a:endCxn id="1030" idx="0"/>
          </p:cNvCxnSpPr>
          <p:nvPr/>
        </p:nvCxnSpPr>
        <p:spPr>
          <a:xfrm flipH="1">
            <a:off x="1859102" y="2957530"/>
            <a:ext cx="813868" cy="1185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stCxn id="29" idx="2"/>
            <a:endCxn id="1031" idx="0"/>
          </p:cNvCxnSpPr>
          <p:nvPr/>
        </p:nvCxnSpPr>
        <p:spPr>
          <a:xfrm>
            <a:off x="2672970" y="2957530"/>
            <a:ext cx="876496" cy="1189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>
            <a:stCxn id="22" idx="2"/>
            <a:endCxn id="1024" idx="0"/>
          </p:cNvCxnSpPr>
          <p:nvPr/>
        </p:nvCxnSpPr>
        <p:spPr>
          <a:xfrm>
            <a:off x="1115568" y="2955032"/>
            <a:ext cx="1690" cy="257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stCxn id="24" idx="2"/>
            <a:endCxn id="1042" idx="0"/>
          </p:cNvCxnSpPr>
          <p:nvPr/>
        </p:nvCxnSpPr>
        <p:spPr>
          <a:xfrm>
            <a:off x="4221204" y="2950250"/>
            <a:ext cx="3284" cy="262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stCxn id="1054" idx="2"/>
            <a:endCxn id="1064" idx="0"/>
          </p:cNvCxnSpPr>
          <p:nvPr/>
        </p:nvCxnSpPr>
        <p:spPr>
          <a:xfrm flipH="1">
            <a:off x="5952680" y="2946644"/>
            <a:ext cx="320" cy="266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>
            <a:stCxn id="1057" idx="2"/>
            <a:endCxn id="1067" idx="0"/>
          </p:cNvCxnSpPr>
          <p:nvPr/>
        </p:nvCxnSpPr>
        <p:spPr>
          <a:xfrm>
            <a:off x="7907782" y="2953020"/>
            <a:ext cx="3408" cy="259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>
            <a:stCxn id="1085" idx="2"/>
            <a:endCxn id="1093" idx="0"/>
          </p:cNvCxnSpPr>
          <p:nvPr/>
        </p:nvCxnSpPr>
        <p:spPr>
          <a:xfrm flipH="1">
            <a:off x="7709336" y="4905080"/>
            <a:ext cx="4639" cy="223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>
            <a:stCxn id="1080" idx="2"/>
            <a:endCxn id="1084" idx="0"/>
          </p:cNvCxnSpPr>
          <p:nvPr/>
        </p:nvCxnSpPr>
        <p:spPr>
          <a:xfrm>
            <a:off x="6143648" y="4905080"/>
            <a:ext cx="7478" cy="2264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>
            <a:stCxn id="1030" idx="2"/>
            <a:endCxn id="1034" idx="0"/>
          </p:cNvCxnSpPr>
          <p:nvPr/>
        </p:nvCxnSpPr>
        <p:spPr>
          <a:xfrm>
            <a:off x="1859102" y="4898828"/>
            <a:ext cx="3416" cy="2246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>
            <a:stCxn id="1031" idx="2"/>
            <a:endCxn id="1037" idx="0"/>
          </p:cNvCxnSpPr>
          <p:nvPr/>
        </p:nvCxnSpPr>
        <p:spPr>
          <a:xfrm>
            <a:off x="3549466" y="4903404"/>
            <a:ext cx="1894" cy="2212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7267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Оформление и упорядочение 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личных карточек (ф. Т-2ГС)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640960" cy="46085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 smtClean="0">
                <a:latin typeface="Constantia" pitchFamily="18" charset="0"/>
              </a:rPr>
              <a:t>Форма личной карточки № Т-2ГС утверждена постановлением Госкомстата России от 29.12.2000 № 138</a:t>
            </a:r>
          </a:p>
          <a:p>
            <a:pPr marL="0" indent="0" algn="ctr">
              <a:buNone/>
            </a:pPr>
            <a:r>
              <a:rPr lang="ru-RU" sz="1800" b="1" i="1" u="sng" dirty="0" smtClean="0">
                <a:solidFill>
                  <a:schemeClr val="accent2"/>
                </a:solidFill>
                <a:latin typeface="Constantia" pitchFamily="18" charset="0"/>
              </a:rPr>
              <a:t>При приеме на службу:</a:t>
            </a:r>
          </a:p>
          <a:p>
            <a:pPr algn="just"/>
            <a:r>
              <a:rPr lang="ru-RU" sz="1600" dirty="0" smtClean="0">
                <a:latin typeface="Constantia" pitchFamily="18" charset="0"/>
              </a:rPr>
              <a:t>Оформление карточки работником кадровой службы.</a:t>
            </a:r>
          </a:p>
          <a:p>
            <a:pPr algn="just"/>
            <a:r>
              <a:rPr lang="ru-RU" sz="1600" dirty="0" smtClean="0">
                <a:latin typeface="Constantia" pitchFamily="18" charset="0"/>
              </a:rPr>
              <a:t>Заполнение всех разделов и граф по которым имеются сведения.</a:t>
            </a:r>
          </a:p>
          <a:p>
            <a:pPr algn="ctr">
              <a:buNone/>
            </a:pPr>
            <a:r>
              <a:rPr lang="ru-RU" sz="1800" b="1" i="1" u="sng" dirty="0" smtClean="0">
                <a:solidFill>
                  <a:schemeClr val="accent2"/>
                </a:solidFill>
                <a:latin typeface="Constantia" pitchFamily="18" charset="0"/>
              </a:rPr>
              <a:t>В период служебной деятельности :</a:t>
            </a:r>
          </a:p>
          <a:p>
            <a:pPr algn="just"/>
            <a:r>
              <a:rPr lang="ru-RU" sz="1600" dirty="0" smtClean="0">
                <a:latin typeface="Constantia" pitchFamily="18" charset="0"/>
              </a:rPr>
              <a:t>Использование листа-вкладыша при полном заполнении отдельных    разделов (лист-вкладыш подписывать).</a:t>
            </a:r>
          </a:p>
          <a:p>
            <a:pPr algn="just"/>
            <a:r>
              <a:rPr lang="ru-RU" sz="1600" dirty="0" smtClean="0">
                <a:latin typeface="Constantia" pitchFamily="18" charset="0"/>
              </a:rPr>
              <a:t>Формирование в деле в алфавитном порядке (возможно деление на тома). </a:t>
            </a:r>
          </a:p>
          <a:p>
            <a:pPr marL="0" indent="0" algn="ctr">
              <a:buNone/>
            </a:pPr>
            <a:r>
              <a:rPr lang="ru-RU" sz="1800" b="1" i="1" u="sng" dirty="0" smtClean="0">
                <a:solidFill>
                  <a:schemeClr val="accent2"/>
                </a:solidFill>
                <a:latin typeface="Constantia" pitchFamily="18" charset="0"/>
              </a:rPr>
              <a:t>При увольнении:</a:t>
            </a:r>
          </a:p>
          <a:p>
            <a:pPr algn="just"/>
            <a:r>
              <a:rPr lang="ru-RU" sz="1600" dirty="0" smtClean="0">
                <a:latin typeface="Constantia" pitchFamily="18" charset="0"/>
              </a:rPr>
              <a:t>При увольнении работника заполняется последний 12 раздел карточки полностью, с указанием основания, даты и приказа об увольнении. </a:t>
            </a:r>
          </a:p>
          <a:p>
            <a:pPr algn="just"/>
            <a:r>
              <a:rPr lang="ru-RU" sz="1600" dirty="0" smtClean="0">
                <a:latin typeface="Constantia" pitchFamily="18" charset="0"/>
              </a:rPr>
              <a:t>Все записи, выполненные в карточке карандашом подлежат переписи ручкой.</a:t>
            </a:r>
          </a:p>
          <a:p>
            <a:pPr algn="just"/>
            <a:r>
              <a:rPr lang="ru-RU" sz="1600" dirty="0" smtClean="0">
                <a:latin typeface="Constantia" pitchFamily="18" charset="0"/>
              </a:rPr>
              <a:t>Формируются в тома не более 250 листов, при толщине не более 4 см.</a:t>
            </a:r>
          </a:p>
          <a:p>
            <a:pPr algn="just"/>
            <a:r>
              <a:rPr lang="ru-RU" sz="1600" dirty="0" smtClean="0">
                <a:latin typeface="Constantia" pitchFamily="18" charset="0"/>
              </a:rPr>
              <a:t>Нумерация карандашом в правом верхнем углу.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buNone/>
            </a:pPr>
            <a:endParaRPr lang="ru-RU" dirty="0" smtClean="0">
              <a:latin typeface="Constantia" pitchFamily="18" charset="0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</a:pPr>
            <a:endParaRPr lang="ru-RU" sz="1400" dirty="0" smtClean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383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85010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nstantia" pitchFamily="18" charset="0"/>
                <a:cs typeface="Times New Roman" pitchFamily="18" charset="0"/>
              </a:rPr>
              <a:t>Оформление обложки личного дела</a:t>
            </a:r>
            <a:endParaRPr lang="ru-RU" sz="3200" b="1" dirty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8363272" cy="5760640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buNone/>
            </a:pPr>
            <a:r>
              <a:rPr lang="ru-RU" sz="2400" b="1" dirty="0" smtClean="0">
                <a:latin typeface="Constantia" pitchFamily="18" charset="0"/>
              </a:rPr>
              <a:t>Наименование ИОГВ</a:t>
            </a:r>
          </a:p>
          <a:p>
            <a:pPr marL="0" lvl="0" indent="0" algn="ctr">
              <a:buNone/>
            </a:pPr>
            <a:endParaRPr lang="ru-RU" sz="2400" b="1" dirty="0">
              <a:latin typeface="Constantia" pitchFamily="18" charset="0"/>
            </a:endParaRPr>
          </a:p>
          <a:p>
            <a:pPr marL="0" lvl="0" indent="0" algn="ctr">
              <a:buNone/>
            </a:pPr>
            <a:r>
              <a:rPr lang="ru-RU" sz="2400" b="1" dirty="0" smtClean="0">
                <a:latin typeface="Constantia" pitchFamily="18" charset="0"/>
              </a:rPr>
              <a:t>ЛИЧНОЕ ДЕЛО №___</a:t>
            </a:r>
            <a:r>
              <a:rPr lang="ru-RU" sz="2400" b="1" u="sng" dirty="0" smtClean="0">
                <a:latin typeface="Constantia" pitchFamily="18" charset="0"/>
              </a:rPr>
              <a:t>24</a:t>
            </a:r>
            <a:r>
              <a:rPr lang="ru-RU" sz="2400" b="1" dirty="0" smtClean="0">
                <a:latin typeface="Constantia" pitchFamily="18" charset="0"/>
              </a:rPr>
              <a:t>___</a:t>
            </a:r>
          </a:p>
          <a:p>
            <a:pPr marL="0" lvl="0" indent="0" algn="ctr">
              <a:buNone/>
            </a:pPr>
            <a:endParaRPr lang="ru-RU" sz="2400" b="1" dirty="0" smtClean="0">
              <a:latin typeface="Constantia" pitchFamily="18" charset="0"/>
            </a:endParaRPr>
          </a:p>
          <a:p>
            <a:pPr marL="0" lvl="0" indent="0" algn="ctr">
              <a:buNone/>
            </a:pPr>
            <a:r>
              <a:rPr lang="ru-RU" sz="3600" b="1" dirty="0" smtClean="0">
                <a:latin typeface="Constantia" pitchFamily="18" charset="0"/>
              </a:rPr>
              <a:t>ИВАНОВ</a:t>
            </a:r>
          </a:p>
          <a:p>
            <a:pPr marL="0" lvl="0" indent="0" algn="ctr">
              <a:buNone/>
            </a:pPr>
            <a:r>
              <a:rPr lang="ru-RU" sz="3600" b="1" dirty="0" smtClean="0">
                <a:latin typeface="Constantia" pitchFamily="18" charset="0"/>
              </a:rPr>
              <a:t>ИВАН</a:t>
            </a:r>
          </a:p>
          <a:p>
            <a:pPr marL="0" lvl="0" indent="0" algn="ctr">
              <a:buNone/>
            </a:pPr>
            <a:r>
              <a:rPr lang="ru-RU" sz="3600" b="1" dirty="0" smtClean="0">
                <a:latin typeface="Constantia" pitchFamily="18" charset="0"/>
              </a:rPr>
              <a:t>ИВАНОВИЧ</a:t>
            </a:r>
          </a:p>
          <a:p>
            <a:pPr marL="0" lvl="0" indent="0" algn="ctr">
              <a:buNone/>
            </a:pPr>
            <a:r>
              <a:rPr lang="ru-RU" sz="2000" dirty="0" smtClean="0">
                <a:latin typeface="Constantia" pitchFamily="18" charset="0"/>
              </a:rPr>
              <a:t>				</a:t>
            </a:r>
          </a:p>
          <a:p>
            <a:pPr marL="0" lvl="0" indent="0" algn="ctr">
              <a:buNone/>
            </a:pPr>
            <a:r>
              <a:rPr lang="ru-RU" sz="2000" dirty="0" smtClean="0">
                <a:latin typeface="Constantia" pitchFamily="18" charset="0"/>
              </a:rPr>
              <a:t>				НАЧАТО:   12 мая 2011 г.</a:t>
            </a:r>
            <a:r>
              <a:rPr lang="ru-RU" sz="2000" dirty="0" smtClean="0">
                <a:solidFill>
                  <a:schemeClr val="accent2"/>
                </a:solidFill>
                <a:latin typeface="Constantia" pitchFamily="18" charset="0"/>
              </a:rPr>
              <a:t>*</a:t>
            </a:r>
          </a:p>
          <a:p>
            <a:pPr marL="0" lvl="0" indent="0" algn="ctr">
              <a:buNone/>
            </a:pPr>
            <a:r>
              <a:rPr lang="ru-RU" sz="2000" dirty="0" smtClean="0">
                <a:latin typeface="Constantia" pitchFamily="18" charset="0"/>
              </a:rPr>
              <a:t>			ОКОНЧЕНО:  </a:t>
            </a:r>
            <a:r>
              <a:rPr lang="ru-RU" sz="2000" dirty="0" smtClean="0">
                <a:solidFill>
                  <a:schemeClr val="accent2"/>
                </a:solidFill>
                <a:latin typeface="Constantia" pitchFamily="18" charset="0"/>
              </a:rPr>
              <a:t>**</a:t>
            </a:r>
          </a:p>
          <a:p>
            <a:pPr marL="0" lvl="0" indent="0" algn="ctr">
              <a:buNone/>
            </a:pPr>
            <a:r>
              <a:rPr lang="ru-RU" sz="2000" dirty="0" smtClean="0">
                <a:latin typeface="Constantia" pitchFamily="18" charset="0"/>
              </a:rPr>
              <a:t>      			   </a:t>
            </a:r>
          </a:p>
          <a:p>
            <a:pPr marL="0" lvl="0" indent="0" algn="ctr">
              <a:buNone/>
            </a:pPr>
            <a:r>
              <a:rPr lang="ru-RU" sz="2000" dirty="0" smtClean="0">
                <a:latin typeface="Constantia" pitchFamily="18" charset="0"/>
              </a:rPr>
              <a:t>			   На _______листах</a:t>
            </a:r>
          </a:p>
          <a:p>
            <a:pPr marL="0" lvl="0" indent="0" algn="ctr">
              <a:buNone/>
            </a:pPr>
            <a:r>
              <a:rPr lang="ru-RU" sz="2000" dirty="0">
                <a:latin typeface="Constantia" pitchFamily="18" charset="0"/>
              </a:rPr>
              <a:t>	</a:t>
            </a:r>
            <a:r>
              <a:rPr lang="ru-RU" sz="2000" dirty="0" smtClean="0">
                <a:latin typeface="Constantia" pitchFamily="18" charset="0"/>
              </a:rPr>
              <a:t>		       Хранить 75 лет ЭПК</a:t>
            </a:r>
          </a:p>
          <a:p>
            <a:pPr marL="0" lvl="0" indent="0" algn="ctr">
              <a:buNone/>
            </a:pPr>
            <a:r>
              <a:rPr lang="ru-RU" sz="2000" dirty="0" smtClean="0">
                <a:latin typeface="Constantia" pitchFamily="18" charset="0"/>
              </a:rPr>
              <a:t>----------------------------------------------------------------------------------------			        </a:t>
            </a:r>
            <a:r>
              <a:rPr lang="ru-RU" sz="2000" b="1" dirty="0" smtClean="0">
                <a:solidFill>
                  <a:schemeClr val="accent2"/>
                </a:solidFill>
                <a:latin typeface="Constantia" pitchFamily="18" charset="0"/>
              </a:rPr>
              <a:t>* </a:t>
            </a:r>
            <a:r>
              <a:rPr lang="ru-RU" sz="1600" b="1" dirty="0" smtClean="0">
                <a:solidFill>
                  <a:schemeClr val="accent2"/>
                </a:solidFill>
                <a:latin typeface="Constantia" pitchFamily="18" charset="0"/>
              </a:rPr>
              <a:t>Дата приказа (распоряжения) о приеме</a:t>
            </a:r>
          </a:p>
          <a:p>
            <a:pPr marL="0" lvl="0" indent="0" algn="r">
              <a:buNone/>
            </a:pPr>
            <a:r>
              <a:rPr lang="ru-RU" sz="1600" b="1" dirty="0" smtClean="0">
                <a:solidFill>
                  <a:schemeClr val="accent2"/>
                </a:solidFill>
                <a:latin typeface="Constantia" pitchFamily="18" charset="0"/>
              </a:rPr>
              <a:t>**Дата приказа (распоряжения) об увольнении</a:t>
            </a:r>
          </a:p>
          <a:p>
            <a:pPr lvl="0" algn="ctr">
              <a:buFont typeface="Arial" charset="0"/>
              <a:buChar char="•"/>
            </a:pPr>
            <a:endParaRPr lang="ru-RU" sz="1600" dirty="0" smtClean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414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Constantia" pitchFamily="18" charset="0"/>
              </a:rPr>
              <a:t>Образец оформления листа ознакомления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4" indent="0" algn="ctr">
              <a:buNone/>
            </a:pPr>
            <a:r>
              <a:rPr lang="ru-RU" dirty="0" smtClean="0">
                <a:latin typeface="Constantia" pitchFamily="18" charset="0"/>
              </a:rPr>
              <a:t>Лист ознакомления с личным делом</a:t>
            </a:r>
          </a:p>
          <a:p>
            <a:pPr marL="0" lvl="4" indent="0" algn="ctr">
              <a:buNone/>
            </a:pPr>
            <a:r>
              <a:rPr lang="ru-RU" u="sng" dirty="0" smtClean="0">
                <a:latin typeface="Constantia" pitchFamily="18" charset="0"/>
              </a:rPr>
              <a:t>Ф.И.О.  Иванов Иван Иванович</a:t>
            </a:r>
          </a:p>
          <a:p>
            <a:pPr marL="1828800" lvl="4" indent="0">
              <a:buNone/>
            </a:pPr>
            <a:endParaRPr lang="ru-RU" u="sng" dirty="0">
              <a:latin typeface="Constantia" pitchFamily="18" charset="0"/>
            </a:endParaRPr>
          </a:p>
          <a:p>
            <a:pPr marL="1828800" lvl="4" indent="0">
              <a:buNone/>
            </a:pPr>
            <a:endParaRPr lang="ru-RU" u="sng" dirty="0">
              <a:latin typeface="Constantia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86388271"/>
              </p:ext>
            </p:extLst>
          </p:nvPr>
        </p:nvGraphicFramePr>
        <p:xfrm>
          <a:off x="1187624" y="2492896"/>
          <a:ext cx="6984776" cy="3179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1842"/>
                <a:gridCol w="3809877"/>
                <a:gridCol w="2143057"/>
              </a:tblGrid>
              <a:tr h="397474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№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 п/п</a:t>
                      </a:r>
                      <a:endParaRPr lang="ru-RU" b="0" dirty="0">
                        <a:solidFill>
                          <a:schemeClr val="tx1"/>
                        </a:solidFill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Дата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 ознакомления</a:t>
                      </a:r>
                      <a:endParaRPr lang="ru-RU" b="0" dirty="0">
                        <a:solidFill>
                          <a:schemeClr val="tx1"/>
                        </a:solidFill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Подпись</a:t>
                      </a:r>
                      <a:endParaRPr lang="ru-RU" b="0" dirty="0">
                        <a:solidFill>
                          <a:schemeClr val="tx1"/>
                        </a:solidFill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7474">
                <a:tc>
                  <a:txBody>
                    <a:bodyPr/>
                    <a:lstStyle/>
                    <a:p>
                      <a:endParaRPr lang="ru-RU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7474">
                <a:tc>
                  <a:txBody>
                    <a:bodyPr/>
                    <a:lstStyle/>
                    <a:p>
                      <a:endParaRPr lang="ru-RU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7474">
                <a:tc>
                  <a:txBody>
                    <a:bodyPr/>
                    <a:lstStyle/>
                    <a:p>
                      <a:endParaRPr lang="ru-RU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7474">
                <a:tc>
                  <a:txBody>
                    <a:bodyPr/>
                    <a:lstStyle/>
                    <a:p>
                      <a:endParaRPr lang="ru-RU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7474">
                <a:tc>
                  <a:txBody>
                    <a:bodyPr/>
                    <a:lstStyle/>
                    <a:p>
                      <a:endParaRPr lang="ru-RU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7474">
                <a:tc>
                  <a:txBody>
                    <a:bodyPr/>
                    <a:lstStyle/>
                    <a:p>
                      <a:endParaRPr lang="ru-RU" dirty="0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7474">
                <a:tc>
                  <a:txBody>
                    <a:bodyPr/>
                    <a:lstStyle/>
                    <a:p>
                      <a:endParaRPr lang="ru-RU" dirty="0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0519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Constantia" pitchFamily="18" charset="0"/>
              </a:rPr>
              <a:t>Образец оформления внутренней описи в личном деле</a:t>
            </a:r>
            <a:endParaRPr lang="ru-RU" dirty="0">
              <a:latin typeface="Constant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19306770"/>
              </p:ext>
            </p:extLst>
          </p:nvPr>
        </p:nvGraphicFramePr>
        <p:xfrm>
          <a:off x="899592" y="2492896"/>
          <a:ext cx="7560840" cy="3689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718"/>
                <a:gridCol w="3823844"/>
                <a:gridCol w="1359589"/>
                <a:gridCol w="1442689"/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№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 П/П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Constant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Наименование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 документа</a:t>
                      </a:r>
                      <a:endParaRPr lang="ru-RU" b="0" dirty="0">
                        <a:solidFill>
                          <a:schemeClr val="tx1"/>
                        </a:solidFill>
                        <a:latin typeface="Constant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Кол-во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листов документа 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Constant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Номера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листов дела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Constant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Constantia" pitchFamily="18" charset="0"/>
                        </a:rPr>
                        <a:t>1.</a:t>
                      </a:r>
                      <a:endParaRPr lang="ru-RU" sz="1800" b="0" dirty="0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onstantia" pitchFamily="18" charset="0"/>
                        </a:rPr>
                        <a:t>Анкета</a:t>
                      </a:r>
                      <a:endParaRPr lang="ru-RU" sz="1800" dirty="0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onstantia" pitchFamily="18" charset="0"/>
                        </a:rPr>
                        <a:t>2</a:t>
                      </a:r>
                      <a:endParaRPr lang="ru-RU" sz="1800" dirty="0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onstantia" pitchFamily="18" charset="0"/>
                        </a:rPr>
                        <a:t>1-2</a:t>
                      </a:r>
                      <a:endParaRPr lang="ru-RU" sz="1800" dirty="0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onstantia" pitchFamily="18" charset="0"/>
                        </a:rPr>
                        <a:t>2.</a:t>
                      </a:r>
                      <a:endParaRPr lang="ru-RU" sz="1800" dirty="0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onstantia" pitchFamily="18" charset="0"/>
                        </a:rPr>
                        <a:t>Копия паспорта</a:t>
                      </a:r>
                      <a:endParaRPr lang="ru-RU" sz="1800" dirty="0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onstantia" pitchFamily="18" charset="0"/>
                        </a:rPr>
                        <a:t>4</a:t>
                      </a:r>
                      <a:endParaRPr lang="ru-RU" sz="1800" dirty="0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onstantia" pitchFamily="18" charset="0"/>
                        </a:rPr>
                        <a:t>3-6</a:t>
                      </a:r>
                      <a:endParaRPr lang="ru-RU" sz="1800" dirty="0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onstantia" pitchFamily="18" charset="0"/>
                        </a:rPr>
                        <a:t>3.</a:t>
                      </a:r>
                      <a:endParaRPr lang="ru-RU" sz="1800" dirty="0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onstantia" pitchFamily="18" charset="0"/>
                        </a:rPr>
                        <a:t>Копия свидетельства о браке</a:t>
                      </a:r>
                      <a:endParaRPr lang="ru-RU" sz="1800" dirty="0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onstantia" pitchFamily="18" charset="0"/>
                        </a:rPr>
                        <a:t>1</a:t>
                      </a:r>
                      <a:endParaRPr lang="ru-RU" sz="1800" dirty="0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onstantia" pitchFamily="18" charset="0"/>
                        </a:rPr>
                        <a:t>7</a:t>
                      </a:r>
                      <a:endParaRPr lang="ru-RU" sz="1800" dirty="0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endParaRPr lang="ru-RU" sz="1100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endParaRPr lang="ru-RU" sz="1100" dirty="0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endParaRPr lang="ru-RU" sz="1100" dirty="0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endParaRPr lang="ru-RU" sz="1100" dirty="0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endParaRPr lang="ru-RU" sz="1100" dirty="0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endParaRPr lang="ru-RU" sz="1100" dirty="0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5576" y="1484784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latin typeface="Constantia" pitchFamily="18" charset="0"/>
                <a:ea typeface="Times New Roman"/>
              </a:rPr>
              <a:t>ОПИСЬ</a:t>
            </a:r>
          </a:p>
          <a:p>
            <a:pPr algn="ctr">
              <a:spcAft>
                <a:spcPts val="0"/>
              </a:spcAft>
            </a:pPr>
            <a:r>
              <a:rPr lang="ru-RU" dirty="0" smtClean="0">
                <a:latin typeface="Constantia" pitchFamily="18" charset="0"/>
                <a:ea typeface="Times New Roman"/>
              </a:rPr>
              <a:t>документов, находящихся в личном деле</a:t>
            </a:r>
          </a:p>
          <a:p>
            <a:pPr algn="ctr">
              <a:spcAft>
                <a:spcPts val="0"/>
              </a:spcAft>
            </a:pPr>
            <a:r>
              <a:rPr lang="ru-RU" dirty="0" smtClean="0">
                <a:latin typeface="Constantia" pitchFamily="18" charset="0"/>
                <a:ea typeface="Times New Roman"/>
              </a:rPr>
              <a:t>Ф.И.О. </a:t>
            </a:r>
            <a:r>
              <a:rPr lang="ru-RU" u="sng" dirty="0" smtClean="0">
                <a:latin typeface="Constantia" pitchFamily="18" charset="0"/>
                <a:ea typeface="Times New Roman"/>
              </a:rPr>
              <a:t>ИВАНОВ ИВАН ИВАНОВИЧ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752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72008"/>
            <a:ext cx="8208912" cy="69269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nstantia" pitchFamily="18" charset="0"/>
                <a:cs typeface="Times New Roman" pitchFamily="18" charset="0"/>
              </a:rPr>
              <a:t>Акт приема-передачи личных дел</a:t>
            </a:r>
            <a:endParaRPr lang="ru-RU" sz="3200" b="1" dirty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5192" y="692696"/>
            <a:ext cx="8507288" cy="554461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1400" dirty="0">
                <a:latin typeface="Constantia" pitchFamily="18" charset="0"/>
                <a:cs typeface="Times New Roman" pitchFamily="18" charset="0"/>
              </a:rPr>
              <a:t>УТВЕРЖДАЮ			</a:t>
            </a:r>
            <a:r>
              <a:rPr lang="ru-RU" sz="1400" dirty="0" smtClean="0">
                <a:latin typeface="Constantia" pitchFamily="18" charset="0"/>
                <a:cs typeface="Times New Roman" pitchFamily="18" charset="0"/>
              </a:rPr>
              <a:t>	УТВЕРЖДАЮ</a:t>
            </a:r>
            <a:endParaRPr lang="ru-RU" sz="1400" dirty="0">
              <a:latin typeface="Constantia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1400" dirty="0" smtClean="0">
                <a:latin typeface="Constantia" pitchFamily="18" charset="0"/>
                <a:cs typeface="Times New Roman" pitchFamily="18" charset="0"/>
              </a:rPr>
              <a:t>Должность руководителя ИОГВ,                                          Должность руководителя ИОГВ,</a:t>
            </a:r>
          </a:p>
          <a:p>
            <a:pPr marL="109728" indent="0">
              <a:buNone/>
            </a:pPr>
            <a:r>
              <a:rPr lang="ru-RU" sz="1400" dirty="0" smtClean="0">
                <a:latin typeface="Constantia" pitchFamily="18" charset="0"/>
                <a:cs typeface="Times New Roman" pitchFamily="18" charset="0"/>
              </a:rPr>
              <a:t>передающего личное дело                                                     принимающего личное дело </a:t>
            </a:r>
          </a:p>
          <a:p>
            <a:pPr marL="109728" indent="0">
              <a:buNone/>
            </a:pPr>
            <a:r>
              <a:rPr lang="ru-RU" sz="1400" dirty="0" smtClean="0">
                <a:latin typeface="Constantia" pitchFamily="18" charset="0"/>
              </a:rPr>
              <a:t>____________</a:t>
            </a:r>
            <a:r>
              <a:rPr lang="ru-RU" sz="1400" dirty="0" smtClean="0">
                <a:latin typeface="Constantia" pitchFamily="18" charset="0"/>
                <a:cs typeface="Times New Roman" pitchFamily="18" charset="0"/>
              </a:rPr>
              <a:t>И.О. Фамилия</a:t>
            </a:r>
            <a:r>
              <a:rPr lang="ru-RU" sz="1400" dirty="0">
                <a:latin typeface="Constantia" pitchFamily="18" charset="0"/>
              </a:rPr>
              <a:t>		</a:t>
            </a:r>
            <a:r>
              <a:rPr lang="ru-RU" sz="1400" dirty="0" smtClean="0">
                <a:latin typeface="Constantia" pitchFamily="18" charset="0"/>
              </a:rPr>
              <a:t>	_______________________ </a:t>
            </a:r>
            <a:r>
              <a:rPr lang="ru-RU" sz="1400" dirty="0" smtClean="0">
                <a:latin typeface="Constantia" pitchFamily="18" charset="0"/>
                <a:cs typeface="Times New Roman" pitchFamily="18" charset="0"/>
              </a:rPr>
              <a:t>И.О. Фамилия</a:t>
            </a:r>
            <a:r>
              <a:rPr lang="ru-RU" sz="1400" dirty="0" smtClean="0">
                <a:latin typeface="Constantia" pitchFamily="18" charset="0"/>
              </a:rPr>
              <a:t> </a:t>
            </a:r>
            <a:r>
              <a:rPr lang="ru-RU" sz="1400" dirty="0" smtClean="0">
                <a:latin typeface="Constantia" pitchFamily="18" charset="0"/>
                <a:cs typeface="Times New Roman" pitchFamily="18" charset="0"/>
              </a:rPr>
              <a:t>«___»_____________</a:t>
            </a:r>
            <a:r>
              <a:rPr lang="ru-RU" sz="1400" dirty="0">
                <a:latin typeface="Constantia" pitchFamily="18" charset="0"/>
                <a:cs typeface="Times New Roman" pitchFamily="18" charset="0"/>
              </a:rPr>
              <a:t>20___г.		</a:t>
            </a:r>
            <a:r>
              <a:rPr lang="ru-RU" sz="1400" dirty="0" smtClean="0">
                <a:latin typeface="Constantia" pitchFamily="18" charset="0"/>
                <a:cs typeface="Times New Roman" pitchFamily="18" charset="0"/>
              </a:rPr>
              <a:t>	«___»______________________</a:t>
            </a:r>
            <a:r>
              <a:rPr lang="ru-RU" sz="1400" dirty="0">
                <a:latin typeface="Constantia" pitchFamily="18" charset="0"/>
                <a:cs typeface="Times New Roman" pitchFamily="18" charset="0"/>
              </a:rPr>
              <a:t>20___г.</a:t>
            </a:r>
          </a:p>
          <a:p>
            <a:pPr marL="109728" indent="0">
              <a:buNone/>
            </a:pPr>
            <a:r>
              <a:rPr lang="ru-RU" sz="1400" dirty="0">
                <a:latin typeface="Constantia" pitchFamily="18" charset="0"/>
              </a:rPr>
              <a:t> </a:t>
            </a:r>
            <a:r>
              <a:rPr lang="ru-RU" sz="1400" dirty="0" smtClean="0">
                <a:latin typeface="Constantia" pitchFamily="18" charset="0"/>
              </a:rPr>
              <a:t>	</a:t>
            </a:r>
            <a:r>
              <a:rPr lang="ru-RU" sz="1400" dirty="0" smtClean="0">
                <a:latin typeface="Constantia" pitchFamily="18" charset="0"/>
                <a:cs typeface="Times New Roman" pitchFamily="18" charset="0"/>
              </a:rPr>
              <a:t>А К Т</a:t>
            </a:r>
          </a:p>
          <a:p>
            <a:pPr marL="109728" indent="0">
              <a:buNone/>
            </a:pPr>
            <a:r>
              <a:rPr lang="ru-RU" sz="1400" dirty="0">
                <a:latin typeface="Constantia" pitchFamily="18" charset="0"/>
              </a:rPr>
              <a:t> </a:t>
            </a:r>
            <a:r>
              <a:rPr lang="ru-RU" sz="1400" dirty="0" smtClean="0">
                <a:latin typeface="Constantia" pitchFamily="18" charset="0"/>
                <a:cs typeface="Times New Roman" pitchFamily="18" charset="0"/>
              </a:rPr>
              <a:t>00.00.2014            № ________</a:t>
            </a:r>
          </a:p>
          <a:p>
            <a:pPr marL="109728" indent="0">
              <a:buNone/>
            </a:pPr>
            <a:r>
              <a:rPr lang="ru-RU" sz="1400" dirty="0" smtClean="0">
                <a:latin typeface="Constantia" pitchFamily="18" charset="0"/>
                <a:cs typeface="Times New Roman" pitchFamily="18" charset="0"/>
              </a:rPr>
              <a:t>приема-передачи личных дел</a:t>
            </a:r>
          </a:p>
          <a:p>
            <a:pPr marL="109728" indent="0" algn="just">
              <a:buNone/>
            </a:pPr>
            <a:r>
              <a:rPr lang="ru-RU" sz="1400" dirty="0" smtClean="0">
                <a:latin typeface="Constantia" pitchFamily="18" charset="0"/>
              </a:rPr>
              <a:t>         </a:t>
            </a:r>
            <a:r>
              <a:rPr lang="ru-RU" sz="1400" dirty="0" smtClean="0">
                <a:latin typeface="Constantia" pitchFamily="18" charset="0"/>
                <a:cs typeface="Times New Roman" pitchFamily="18" charset="0"/>
              </a:rPr>
              <a:t>В </a:t>
            </a:r>
            <a:r>
              <a:rPr lang="ru-RU" sz="1400" dirty="0">
                <a:latin typeface="Constantia" pitchFamily="18" charset="0"/>
                <a:cs typeface="Times New Roman" pitchFamily="18" charset="0"/>
              </a:rPr>
              <a:t>соответствии с Указом Президента РФ от 30.05.2005 № 609 «Об утверждении положения о </a:t>
            </a:r>
            <a:r>
              <a:rPr lang="ru-RU" sz="1400" dirty="0" smtClean="0">
                <a:latin typeface="Constantia" pitchFamily="18" charset="0"/>
                <a:cs typeface="Times New Roman" pitchFamily="18" charset="0"/>
              </a:rPr>
              <a:t>…»,</a:t>
            </a:r>
            <a:r>
              <a:rPr lang="ru-RU" sz="1400" dirty="0" smtClean="0">
                <a:latin typeface="Constantia" pitchFamily="18" charset="0"/>
              </a:rPr>
              <a:t> </a:t>
            </a:r>
            <a:r>
              <a:rPr lang="ru-RU" sz="1400" dirty="0">
                <a:latin typeface="Constantia" pitchFamily="18" charset="0"/>
                <a:cs typeface="Times New Roman" pitchFamily="18" charset="0"/>
              </a:rPr>
              <a:t>распоряжением Губернатора Мурманской области от </a:t>
            </a:r>
            <a:r>
              <a:rPr lang="ru-RU" sz="1400" dirty="0" smtClean="0">
                <a:latin typeface="Constantia" pitchFamily="18" charset="0"/>
                <a:cs typeface="Times New Roman" pitchFamily="18" charset="0"/>
              </a:rPr>
              <a:t>00.00.2014 </a:t>
            </a:r>
            <a:r>
              <a:rPr lang="ru-RU" sz="1400" dirty="0">
                <a:latin typeface="Constantia" pitchFamily="18" charset="0"/>
                <a:cs typeface="Times New Roman" pitchFamily="18" charset="0"/>
              </a:rPr>
              <a:t>№ </a:t>
            </a:r>
            <a:r>
              <a:rPr lang="ru-RU" sz="1400" dirty="0" smtClean="0">
                <a:latin typeface="Constantia" pitchFamily="18" charset="0"/>
                <a:cs typeface="Times New Roman" pitchFamily="18" charset="0"/>
              </a:rPr>
              <a:t>00-к </a:t>
            </a:r>
            <a:r>
              <a:rPr lang="ru-RU" sz="1400" dirty="0">
                <a:latin typeface="Constantia" pitchFamily="18" charset="0"/>
                <a:cs typeface="Times New Roman" pitchFamily="18" charset="0"/>
              </a:rPr>
              <a:t>«О </a:t>
            </a:r>
            <a:r>
              <a:rPr lang="ru-RU" sz="1400" dirty="0" smtClean="0">
                <a:latin typeface="Constantia" pitchFamily="18" charset="0"/>
                <a:cs typeface="Times New Roman" pitchFamily="18" charset="0"/>
              </a:rPr>
              <a:t>…»</a:t>
            </a:r>
            <a:r>
              <a:rPr lang="ru-RU" sz="1400" dirty="0" smtClean="0">
                <a:latin typeface="Constantia" pitchFamily="18" charset="0"/>
              </a:rPr>
              <a:t> </a:t>
            </a:r>
            <a:r>
              <a:rPr lang="ru-RU" sz="1400" dirty="0" smtClean="0">
                <a:latin typeface="Constantia" pitchFamily="18" charset="0"/>
                <a:cs typeface="Times New Roman" pitchFamily="18" charset="0"/>
              </a:rPr>
              <a:t>ИОГВ передал</a:t>
            </a:r>
            <a:r>
              <a:rPr lang="ru-RU" sz="1400" dirty="0">
                <a:latin typeface="Constantia" pitchFamily="18" charset="0"/>
                <a:cs typeface="Times New Roman" pitchFamily="18" charset="0"/>
              </a:rPr>
              <a:t>, а </a:t>
            </a:r>
            <a:r>
              <a:rPr lang="ru-RU" sz="1400" dirty="0" smtClean="0">
                <a:latin typeface="Constantia" pitchFamily="18" charset="0"/>
                <a:cs typeface="Times New Roman" pitchFamily="18" charset="0"/>
              </a:rPr>
              <a:t>ИОГВ принял </a:t>
            </a:r>
            <a:r>
              <a:rPr lang="ru-RU" sz="1400" dirty="0">
                <a:latin typeface="Constantia" pitchFamily="18" charset="0"/>
                <a:cs typeface="Times New Roman" pitchFamily="18" charset="0"/>
              </a:rPr>
              <a:t>личное дело государственного гражданского служащего в следующем объеме</a:t>
            </a:r>
            <a:r>
              <a:rPr lang="ru-RU" sz="1400" dirty="0" smtClean="0">
                <a:latin typeface="Constantia" pitchFamily="18" charset="0"/>
                <a:cs typeface="Times New Roman" pitchFamily="18" charset="0"/>
              </a:rPr>
              <a:t>:</a:t>
            </a:r>
            <a:r>
              <a:rPr lang="ru-RU" sz="1400" dirty="0">
                <a:latin typeface="Constantia" pitchFamily="18" charset="0"/>
              </a:rPr>
              <a:t> </a:t>
            </a:r>
          </a:p>
          <a:p>
            <a:pPr marL="109728" indent="0">
              <a:buNone/>
            </a:pPr>
            <a:endParaRPr lang="ru-RU" sz="1400" dirty="0" smtClean="0">
              <a:latin typeface="Constantia" pitchFamily="18" charset="0"/>
              <a:cs typeface="Times New Roman" pitchFamily="18" charset="0"/>
            </a:endParaRPr>
          </a:p>
          <a:p>
            <a:endParaRPr lang="ru-RU" sz="1400" dirty="0">
              <a:latin typeface="Constantia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79999770"/>
              </p:ext>
            </p:extLst>
          </p:nvPr>
        </p:nvGraphicFramePr>
        <p:xfrm>
          <a:off x="489316" y="3501008"/>
          <a:ext cx="8280920" cy="1036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0380"/>
                <a:gridCol w="3266787"/>
                <a:gridCol w="1439458"/>
                <a:gridCol w="1440160"/>
                <a:gridCol w="1224135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itchFamily="18" charset="0"/>
                        </a:rPr>
                        <a:t>№ п/п</a:t>
                      </a:r>
                      <a:endParaRPr lang="ru-RU" sz="1400" dirty="0"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itchFamily="18" charset="0"/>
                        </a:rPr>
                        <a:t>Заголовок дела</a:t>
                      </a:r>
                      <a:endParaRPr lang="ru-RU" sz="1400" dirty="0"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itchFamily="18" charset="0"/>
                          <a:cs typeface="Times New Roman" pitchFamily="18" charset="0"/>
                        </a:rPr>
                        <a:t>Крайние даты</a:t>
                      </a:r>
                      <a:endParaRPr lang="ru-RU" sz="1400" dirty="0"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itchFamily="18" charset="0"/>
                        </a:rPr>
                        <a:t>Количество листов</a:t>
                      </a:r>
                      <a:endParaRPr lang="ru-RU" sz="1400" dirty="0"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itchFamily="18" charset="0"/>
                        </a:rPr>
                        <a:t>Примечание</a:t>
                      </a:r>
                      <a:endParaRPr lang="ru-RU" sz="1400" dirty="0"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itchFamily="18" charset="0"/>
                        </a:rPr>
                        <a:t>1.</a:t>
                      </a:r>
                      <a:endParaRPr lang="ru-RU" sz="1400" dirty="0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Constantia" pitchFamily="18" charset="0"/>
                        </a:rPr>
                        <a:t>Личное дело  Иванова Ивана Ивановича</a:t>
                      </a:r>
                      <a:endParaRPr lang="ru-RU" sz="1400" dirty="0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itchFamily="18" charset="0"/>
                        </a:rPr>
                        <a:t>20.07.2010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Constantia" pitchFamily="18" charset="0"/>
                        </a:rPr>
                        <a:t>14.01.2011</a:t>
                      </a:r>
                      <a:endParaRPr lang="ru-RU" sz="1400" dirty="0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itchFamily="18" charset="0"/>
                        </a:rPr>
                        <a:t>45 </a:t>
                      </a:r>
                      <a:endParaRPr lang="ru-RU" sz="1400" dirty="0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76781" y="4509120"/>
            <a:ext cx="830269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onstantia" pitchFamily="18" charset="0"/>
                <a:cs typeface="Times New Roman" pitchFamily="18" charset="0"/>
              </a:rPr>
              <a:t>Итого: 1 (одно)дело </a:t>
            </a:r>
          </a:p>
          <a:p>
            <a:r>
              <a:rPr lang="ru-RU" sz="1600" dirty="0" smtClean="0">
                <a:latin typeface="Constantia" pitchFamily="18" charset="0"/>
                <a:cs typeface="Times New Roman" pitchFamily="18" charset="0"/>
              </a:rPr>
              <a:t>Передал:</a:t>
            </a:r>
          </a:p>
          <a:p>
            <a:r>
              <a:rPr lang="ru-RU" sz="1600" dirty="0" smtClean="0">
                <a:latin typeface="Constantia" pitchFamily="18" charset="0"/>
                <a:cs typeface="Times New Roman" pitchFamily="18" charset="0"/>
              </a:rPr>
              <a:t>должность                                                           </a:t>
            </a:r>
            <a:r>
              <a:rPr lang="ru-RU" sz="1600" i="1" u="sng" dirty="0" smtClean="0">
                <a:latin typeface="Constantia" pitchFamily="18" charset="0"/>
                <a:cs typeface="Times New Roman" pitchFamily="18" charset="0"/>
              </a:rPr>
              <a:t>подпись </a:t>
            </a:r>
            <a:r>
              <a:rPr lang="ru-RU" sz="1600" dirty="0" smtClean="0">
                <a:latin typeface="Constantia" pitchFamily="18" charset="0"/>
                <a:cs typeface="Times New Roman" pitchFamily="18" charset="0"/>
              </a:rPr>
              <a:t>                               И.О. Фамилия</a:t>
            </a:r>
          </a:p>
          <a:p>
            <a:r>
              <a:rPr lang="ru-RU" sz="1400" dirty="0" smtClean="0">
                <a:latin typeface="Constantia" pitchFamily="18" charset="0"/>
                <a:cs typeface="Times New Roman" pitchFamily="18" charset="0"/>
              </a:rPr>
              <a:t>дата</a:t>
            </a:r>
          </a:p>
          <a:p>
            <a:r>
              <a:rPr lang="ru-RU" sz="1600" dirty="0" smtClean="0">
                <a:latin typeface="Constantia" pitchFamily="18" charset="0"/>
                <a:cs typeface="Times New Roman" pitchFamily="18" charset="0"/>
              </a:rPr>
              <a:t>Принял</a:t>
            </a:r>
          </a:p>
          <a:p>
            <a:r>
              <a:rPr lang="ru-RU" sz="1600" dirty="0" smtClean="0">
                <a:latin typeface="Constantia" pitchFamily="18" charset="0"/>
                <a:cs typeface="Times New Roman" pitchFamily="18" charset="0"/>
              </a:rPr>
              <a:t>должность                                                           </a:t>
            </a:r>
            <a:r>
              <a:rPr lang="ru-RU" sz="1600" i="1" u="sng" dirty="0" smtClean="0">
                <a:latin typeface="Constantia" pitchFamily="18" charset="0"/>
                <a:cs typeface="Times New Roman" pitchFamily="18" charset="0"/>
              </a:rPr>
              <a:t>подпись</a:t>
            </a:r>
            <a:r>
              <a:rPr lang="ru-RU" sz="1600" dirty="0" smtClean="0">
                <a:latin typeface="Constantia" pitchFamily="18" charset="0"/>
                <a:cs typeface="Times New Roman" pitchFamily="18" charset="0"/>
              </a:rPr>
              <a:t>                                И.О. Фамилия</a:t>
            </a:r>
          </a:p>
          <a:p>
            <a:r>
              <a:rPr lang="ru-RU" sz="1400" dirty="0" smtClean="0">
                <a:latin typeface="Constantia" pitchFamily="18" charset="0"/>
                <a:cs typeface="Times New Roman" pitchFamily="18" charset="0"/>
              </a:rPr>
              <a:t>дата</a:t>
            </a:r>
            <a:r>
              <a:rPr lang="ru-RU" sz="1600" dirty="0" smtClean="0">
                <a:latin typeface="Constantia" pitchFamily="18" charset="0"/>
                <a:cs typeface="Times New Roman" pitchFamily="18" charset="0"/>
              </a:rPr>
              <a:t>            </a:t>
            </a:r>
            <a:endParaRPr lang="ru-RU" sz="1600" dirty="0">
              <a:latin typeface="Constant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740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80920" cy="92211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onstantia" pitchFamily="18" charset="0"/>
                <a:cs typeface="Times New Roman" pitchFamily="18" charset="0"/>
              </a:rPr>
              <a:t>Оформление протоколов и формирование их в дела</a:t>
            </a:r>
            <a:endParaRPr lang="ru-RU" sz="3600" b="1" dirty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1125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latin typeface="Constantia" pitchFamily="18" charset="0"/>
              </a:rPr>
              <a:t>Пункт 6.4. Инструкции по делопроизводству в ИОГВ МО: </a:t>
            </a: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chemeClr val="accent5"/>
                </a:solidFill>
                <a:latin typeface="Constantia" pitchFamily="18" charset="0"/>
              </a:rPr>
              <a:t>понятие протокола, оформление его в полной и краткой форме</a:t>
            </a:r>
          </a:p>
          <a:p>
            <a:pPr marL="0" indent="0" algn="ctr">
              <a:buNone/>
            </a:pPr>
            <a:r>
              <a:rPr lang="ru-RU" sz="2000" b="1" dirty="0" smtClean="0">
                <a:latin typeface="Constantia" pitchFamily="18" charset="0"/>
              </a:rPr>
              <a:t>Приложения №№ 13-15 к Инструкции:</a:t>
            </a: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chemeClr val="accent5"/>
                </a:solidFill>
                <a:latin typeface="Constantia" pitchFamily="18" charset="0"/>
              </a:rPr>
              <a:t>образцы оформления краткого, полного протокола, выписки из протокола</a:t>
            </a:r>
            <a:endParaRPr lang="ru-RU" sz="2000" b="1" i="1" dirty="0">
              <a:solidFill>
                <a:schemeClr val="accent5"/>
              </a:solidFill>
              <a:latin typeface="Constant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297566"/>
            <a:ext cx="7920880" cy="1584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Constantia" pitchFamily="18" charset="0"/>
              </a:rPr>
              <a:t>	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Constantia" pitchFamily="18" charset="0"/>
              </a:rPr>
              <a:t>		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Протоколы формируются в дела:</a:t>
            </a:r>
            <a:endParaRPr lang="ru-RU" b="1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algn="just"/>
            <a:endParaRPr lang="ru-RU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Constantia" pitchFamily="18" charset="0"/>
              </a:rPr>
              <a:t>по видам (протоколы заседаний аттестационной комиссии);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Constantia" pitchFamily="18" charset="0"/>
              </a:rPr>
              <a:t>по годам;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Constantia" pitchFamily="18" charset="0"/>
              </a:rPr>
              <a:t>в хронологической последовательности.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Constantia" pitchFamily="18" charset="0"/>
              </a:rPr>
              <a:t>	</a:t>
            </a:r>
            <a:r>
              <a:rPr lang="ru-RU" sz="1400" dirty="0" smtClean="0">
                <a:solidFill>
                  <a:schemeClr val="tx1"/>
                </a:solidFill>
                <a:latin typeface="Constantia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5028256"/>
            <a:ext cx="7920880" cy="9864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Constantia" pitchFamily="18" charset="0"/>
              </a:rPr>
              <a:t>На обложке указываются точные даты первого и последнего </a:t>
            </a:r>
            <a:r>
              <a:rPr lang="ru-RU" dirty="0" smtClean="0">
                <a:solidFill>
                  <a:schemeClr val="tx1"/>
                </a:solidFill>
                <a:latin typeface="Constantia" pitchFamily="18" charset="0"/>
              </a:rPr>
              <a:t>заседания;</a:t>
            </a:r>
            <a:endParaRPr lang="ru-RU" dirty="0">
              <a:solidFill>
                <a:schemeClr val="tx1"/>
              </a:solidFill>
              <a:latin typeface="Constantia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Constantia" pitchFamily="18" charset="0"/>
              </a:rPr>
              <a:t>К протоколам могут подшиваться документы (доклады,  информации, программы и т.д.) </a:t>
            </a:r>
            <a:r>
              <a:rPr lang="ru-RU" dirty="0" smtClean="0">
                <a:solidFill>
                  <a:schemeClr val="tx1"/>
                </a:solidFill>
                <a:latin typeface="Constantia" pitchFamily="18" charset="0"/>
              </a:rPr>
              <a:t>соответственно.</a:t>
            </a:r>
            <a:endParaRPr lang="ru-RU" dirty="0">
              <a:solidFill>
                <a:schemeClr val="tx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447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3541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Нормативные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правовые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акты,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регламентирующие ведение кадровой документации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9494" y="1846555"/>
            <a:ext cx="8348969" cy="4102726"/>
          </a:xfrm>
        </p:spPr>
        <p:txBody>
          <a:bodyPr>
            <a:normAutofit fontScale="55000" lnSpcReduction="20000"/>
          </a:bodyPr>
          <a:lstStyle/>
          <a:p>
            <a:pPr marL="109728" indent="0" algn="ctr">
              <a:buNone/>
            </a:pPr>
            <a:r>
              <a:rPr lang="ru-RU" sz="2900" b="1" dirty="0">
                <a:latin typeface="Constantia" pitchFamily="18" charset="0"/>
              </a:rPr>
              <a:t>Федеральные </a:t>
            </a:r>
            <a:r>
              <a:rPr lang="ru-RU" sz="2900" b="1" dirty="0" smtClean="0">
                <a:latin typeface="Constantia" pitchFamily="18" charset="0"/>
              </a:rPr>
              <a:t>законы  и указы Президента Российской Федерации</a:t>
            </a:r>
          </a:p>
          <a:p>
            <a:pPr algn="ctr"/>
            <a:endParaRPr lang="ru-RU" b="1" dirty="0">
              <a:latin typeface="Constantia" pitchFamily="18" charset="0"/>
            </a:endParaRPr>
          </a:p>
          <a:p>
            <a:pPr lvl="0" algn="just"/>
            <a:r>
              <a:rPr lang="ru-RU" dirty="0">
                <a:latin typeface="Constantia" pitchFamily="18" charset="0"/>
              </a:rPr>
              <a:t>Федеральный закон от 27.05.2003 № 58-ФЗ «О системе государственной службы Российской Федерации</a:t>
            </a:r>
            <a:r>
              <a:rPr lang="ru-RU" dirty="0" smtClean="0">
                <a:latin typeface="Constantia" pitchFamily="18" charset="0"/>
              </a:rPr>
              <a:t>»;</a:t>
            </a:r>
            <a:endParaRPr lang="ru-RU" b="1" dirty="0">
              <a:latin typeface="Constantia" pitchFamily="18" charset="0"/>
            </a:endParaRPr>
          </a:p>
          <a:p>
            <a:pPr lvl="0" algn="just"/>
            <a:r>
              <a:rPr lang="ru-RU" dirty="0">
                <a:latin typeface="Constantia" pitchFamily="18" charset="0"/>
              </a:rPr>
              <a:t>Федеральный закон от 27.07.2004 № 79-ФЗ «О государственной гражданской службе Российской Федерации</a:t>
            </a:r>
            <a:r>
              <a:rPr lang="ru-RU" dirty="0" smtClean="0">
                <a:latin typeface="Constantia" pitchFamily="18" charset="0"/>
              </a:rPr>
              <a:t>»;</a:t>
            </a:r>
            <a:endParaRPr lang="ru-RU" b="1" dirty="0">
              <a:latin typeface="Constantia" pitchFamily="18" charset="0"/>
            </a:endParaRPr>
          </a:p>
          <a:p>
            <a:pPr lvl="0" algn="just"/>
            <a:r>
              <a:rPr lang="ru-RU" dirty="0">
                <a:latin typeface="Constantia" pitchFamily="18" charset="0"/>
              </a:rPr>
              <a:t>Федеральный закон от 22.10.2004 № 125-ФЗ «Об архивном деле в Российской Федерации</a:t>
            </a:r>
            <a:r>
              <a:rPr lang="ru-RU" dirty="0" smtClean="0">
                <a:latin typeface="Constantia" pitchFamily="18" charset="0"/>
              </a:rPr>
              <a:t>».;</a:t>
            </a:r>
            <a:endParaRPr lang="ru-RU" b="1" dirty="0">
              <a:latin typeface="Constantia" pitchFamily="18" charset="0"/>
            </a:endParaRPr>
          </a:p>
          <a:p>
            <a:pPr algn="just"/>
            <a:r>
              <a:rPr lang="ru-RU" dirty="0" smtClean="0">
                <a:latin typeface="Constantia" pitchFamily="18" charset="0"/>
              </a:rPr>
              <a:t>Указ </a:t>
            </a:r>
            <a:r>
              <a:rPr lang="ru-RU" dirty="0">
                <a:latin typeface="Constantia" pitchFamily="18" charset="0"/>
              </a:rPr>
              <a:t>Президента Российской Федерации от 30.05.2005 № 609 «Об </a:t>
            </a:r>
            <a:r>
              <a:rPr lang="ru-RU" dirty="0" smtClean="0">
                <a:latin typeface="Constantia" pitchFamily="18" charset="0"/>
              </a:rPr>
              <a:t>утверждении </a:t>
            </a:r>
            <a:r>
              <a:rPr lang="ru-RU" dirty="0">
                <a:latin typeface="Constantia" pitchFamily="18" charset="0"/>
              </a:rPr>
              <a:t>Положения о персональных данных государственного гражданского служащего Российской Федерации и ведении его личного дела"</a:t>
            </a:r>
            <a:endParaRPr lang="ru-RU" b="1" dirty="0">
              <a:latin typeface="Constantia" pitchFamily="18" charset="0"/>
            </a:endParaRPr>
          </a:p>
          <a:p>
            <a:pPr algn="ctr"/>
            <a:endParaRPr lang="ru-RU" dirty="0" smtClean="0">
              <a:latin typeface="Constantia" pitchFamily="18" charset="0"/>
            </a:endParaRPr>
          </a:p>
          <a:p>
            <a:pPr marL="109728" indent="0" algn="ctr">
              <a:buNone/>
            </a:pPr>
            <a:r>
              <a:rPr lang="ru-RU" dirty="0">
                <a:latin typeface="Constantia" pitchFamily="18" charset="0"/>
              </a:rPr>
              <a:t> </a:t>
            </a:r>
            <a:r>
              <a:rPr lang="ru-RU" sz="2900" b="1" dirty="0">
                <a:latin typeface="Constantia" pitchFamily="18" charset="0"/>
              </a:rPr>
              <a:t>Постановления Правительства Российской </a:t>
            </a:r>
            <a:r>
              <a:rPr lang="ru-RU" sz="2900" b="1" dirty="0" smtClean="0">
                <a:latin typeface="Constantia" pitchFamily="18" charset="0"/>
              </a:rPr>
              <a:t>Федерации</a:t>
            </a:r>
            <a:endParaRPr lang="ru-RU" b="1" dirty="0" smtClean="0">
              <a:latin typeface="Constantia" pitchFamily="18" charset="0"/>
            </a:endParaRPr>
          </a:p>
          <a:p>
            <a:pPr algn="ctr"/>
            <a:endParaRPr lang="ru-RU" b="1" dirty="0">
              <a:latin typeface="Constantia" pitchFamily="18" charset="0"/>
            </a:endParaRPr>
          </a:p>
          <a:p>
            <a:pPr algn="just"/>
            <a:r>
              <a:rPr lang="ru-RU" dirty="0">
                <a:latin typeface="Constantia" pitchFamily="18" charset="0"/>
              </a:rPr>
              <a:t>Постановление Правительства Российской Федерации от 16.04.2003 № 225 «О трудовых книжках</a:t>
            </a:r>
            <a:r>
              <a:rPr lang="ru-RU" dirty="0" smtClean="0">
                <a:latin typeface="Constantia" pitchFamily="18" charset="0"/>
              </a:rPr>
              <a:t>»;</a:t>
            </a:r>
            <a:endParaRPr lang="ru-RU" b="1" dirty="0">
              <a:latin typeface="Constantia" pitchFamily="18" charset="0"/>
            </a:endParaRPr>
          </a:p>
          <a:p>
            <a:pPr algn="just"/>
            <a:r>
              <a:rPr lang="ru-RU" dirty="0" smtClean="0">
                <a:latin typeface="Constantia" pitchFamily="18" charset="0"/>
              </a:rPr>
              <a:t>Постановление </a:t>
            </a:r>
            <a:r>
              <a:rPr lang="ru-RU" dirty="0">
                <a:latin typeface="Constantia" pitchFamily="18" charset="0"/>
              </a:rPr>
              <a:t>Правительства Российской Федерации от 15.06.2009 № 477 «Об утверждении Правил делопроизводства в федеральных органах исполнительной власти</a:t>
            </a:r>
            <a:r>
              <a:rPr lang="ru-RU" dirty="0" smtClean="0">
                <a:latin typeface="Constantia" pitchFamily="18" charset="0"/>
              </a:rPr>
              <a:t>».</a:t>
            </a:r>
            <a:endParaRPr lang="ru-RU" b="1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70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92211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nstantia" pitchFamily="18" charset="0"/>
                <a:cs typeface="Times New Roman" pitchFamily="18" charset="0"/>
              </a:rPr>
              <a:t>Составление актов, </a:t>
            </a:r>
            <a:br>
              <a:rPr lang="ru-RU" sz="3200" b="1" dirty="0" smtClean="0">
                <a:solidFill>
                  <a:schemeClr val="tx1"/>
                </a:solidFill>
                <a:latin typeface="Constantia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Constantia" pitchFamily="18" charset="0"/>
                <a:cs typeface="Times New Roman" pitchFamily="18" charset="0"/>
              </a:rPr>
              <a:t>формирование их в дела </a:t>
            </a:r>
            <a:endParaRPr lang="ru-RU" sz="3200" b="1" dirty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19256" cy="4032448"/>
          </a:xfrm>
        </p:spPr>
        <p:txBody>
          <a:bodyPr>
            <a:normAutofit fontScale="70000" lnSpcReduction="20000"/>
          </a:bodyPr>
          <a:lstStyle/>
          <a:p>
            <a:pPr marL="0" indent="360000" algn="just">
              <a:spcBef>
                <a:spcPts val="200"/>
              </a:spcBef>
              <a:buFont typeface="Wingdings" pitchFamily="2" charset="2"/>
              <a:buChar char="§"/>
            </a:pPr>
            <a:r>
              <a:rPr lang="ru-RU" sz="2600" dirty="0" smtClean="0">
                <a:latin typeface="Constantia" pitchFamily="18" charset="0"/>
              </a:rPr>
              <a:t>Акт приема-передачи документов при смене ответственных за кадровое делопроизводство</a:t>
            </a:r>
            <a:r>
              <a:rPr lang="ru-RU" sz="2600" dirty="0" smtClean="0">
                <a:latin typeface="Constantia" pitchFamily="18" charset="0"/>
              </a:rPr>
              <a:t>;</a:t>
            </a:r>
            <a:r>
              <a:rPr lang="ru-RU" sz="2600" dirty="0" smtClean="0">
                <a:solidFill>
                  <a:srgbClr val="FF0000"/>
                </a:solidFill>
                <a:latin typeface="Constantia" pitchFamily="18" charset="0"/>
              </a:rPr>
              <a:t> *</a:t>
            </a:r>
            <a:endParaRPr lang="ru-RU" sz="2600" dirty="0" smtClean="0">
              <a:latin typeface="Constantia" pitchFamily="18" charset="0"/>
            </a:endParaRPr>
          </a:p>
          <a:p>
            <a:pPr marL="0" indent="360000" algn="just">
              <a:lnSpc>
                <a:spcPct val="120000"/>
              </a:lnSpc>
              <a:spcBef>
                <a:spcPts val="200"/>
              </a:spcBef>
              <a:buFont typeface="Wingdings" pitchFamily="2" charset="2"/>
              <a:buChar char="§"/>
            </a:pPr>
            <a:r>
              <a:rPr lang="ru-RU" sz="2600" dirty="0" smtClean="0">
                <a:latin typeface="Constantia" pitchFamily="18" charset="0"/>
              </a:rPr>
              <a:t>Акт приема-передачи личных дел государственных гражданских служащих</a:t>
            </a:r>
            <a:r>
              <a:rPr lang="ru-RU" sz="2600" dirty="0" smtClean="0">
                <a:latin typeface="Constantia" pitchFamily="18" charset="0"/>
              </a:rPr>
              <a:t>;</a:t>
            </a:r>
            <a:endParaRPr lang="ru-RU" sz="2600" dirty="0" smtClean="0">
              <a:solidFill>
                <a:srgbClr val="FF0000"/>
              </a:solidFill>
              <a:latin typeface="Constantia" pitchFamily="18" charset="0"/>
            </a:endParaRPr>
          </a:p>
          <a:p>
            <a:pPr marL="0" indent="360000" algn="just">
              <a:lnSpc>
                <a:spcPct val="120000"/>
              </a:lnSpc>
              <a:spcBef>
                <a:spcPts val="200"/>
              </a:spcBef>
              <a:buFont typeface="Wingdings" pitchFamily="2" charset="2"/>
              <a:buChar char="§"/>
            </a:pPr>
            <a:r>
              <a:rPr lang="ru-RU" sz="2600" dirty="0" smtClean="0">
                <a:latin typeface="Constantia" pitchFamily="18" charset="0"/>
              </a:rPr>
              <a:t>Акт о выделении к уничтожению документов, не подлежащих хранению.</a:t>
            </a:r>
            <a:r>
              <a:rPr lang="ru-RU" sz="2600" dirty="0" smtClean="0">
                <a:solidFill>
                  <a:srgbClr val="FF0000"/>
                </a:solidFill>
                <a:latin typeface="Constantia" pitchFamily="18" charset="0"/>
              </a:rPr>
              <a:t>**</a:t>
            </a:r>
          </a:p>
          <a:p>
            <a:pPr marL="0" indent="0" algn="ctr">
              <a:buNone/>
            </a:pPr>
            <a:endParaRPr lang="ru-RU" sz="2000" dirty="0">
              <a:latin typeface="Constantia" pitchFamily="18" charset="0"/>
            </a:endParaRPr>
          </a:p>
          <a:p>
            <a:pPr marL="0" indent="360000" algn="just">
              <a:lnSpc>
                <a:spcPct val="110000"/>
              </a:lnSpc>
              <a:spcBef>
                <a:spcPts val="200"/>
              </a:spcBef>
              <a:buFont typeface="Wingdings" pitchFamily="2" charset="2"/>
              <a:buChar char="Ø"/>
            </a:pPr>
            <a:r>
              <a:rPr lang="ru-RU" sz="2000" dirty="0" smtClean="0">
                <a:latin typeface="Constantia" pitchFamily="18" charset="0"/>
              </a:rPr>
              <a:t> </a:t>
            </a:r>
            <a:r>
              <a:rPr lang="ru-RU" sz="2600" dirty="0" smtClean="0">
                <a:latin typeface="Constantia" pitchFamily="18" charset="0"/>
              </a:rPr>
              <a:t>Акт составляется комиссией – постоянно действующей или назначаемой распорядительным  документом руководителя;</a:t>
            </a:r>
            <a:r>
              <a:rPr lang="ru-RU" sz="2600" dirty="0" smtClean="0">
                <a:solidFill>
                  <a:srgbClr val="FF0000"/>
                </a:solidFill>
                <a:latin typeface="Constantia" pitchFamily="18" charset="0"/>
              </a:rPr>
              <a:t>***</a:t>
            </a:r>
            <a:endParaRPr lang="ru-RU" sz="2600" dirty="0">
              <a:latin typeface="Constantia" pitchFamily="18" charset="0"/>
            </a:endParaRPr>
          </a:p>
          <a:p>
            <a:pPr marL="0" indent="360000" algn="just">
              <a:lnSpc>
                <a:spcPct val="110000"/>
              </a:lnSpc>
              <a:spcBef>
                <a:spcPts val="200"/>
              </a:spcBef>
              <a:buFont typeface="Wingdings" pitchFamily="2" charset="2"/>
              <a:buChar char="Ø"/>
            </a:pPr>
            <a:r>
              <a:rPr lang="ru-RU" sz="2600" dirty="0" smtClean="0">
                <a:latin typeface="Constantia" pitchFamily="18" charset="0"/>
              </a:rPr>
              <a:t> Дата и место составления акта – дата и место события, изложенного в тексте акта;</a:t>
            </a:r>
          </a:p>
          <a:p>
            <a:pPr marL="0" indent="360000" algn="just">
              <a:lnSpc>
                <a:spcPct val="110000"/>
              </a:lnSpc>
              <a:spcBef>
                <a:spcPts val="200"/>
              </a:spcBef>
              <a:buFont typeface="Wingdings" pitchFamily="2" charset="2"/>
              <a:buChar char="Ø"/>
            </a:pPr>
            <a:r>
              <a:rPr lang="ru-RU" sz="2600" dirty="0" smtClean="0">
                <a:latin typeface="Constantia" pitchFamily="18" charset="0"/>
              </a:rPr>
              <a:t> Подпись – председателем и всеми членами комиссии без указания должности;</a:t>
            </a:r>
          </a:p>
          <a:p>
            <a:pPr marL="0" indent="360000" algn="just">
              <a:lnSpc>
                <a:spcPct val="110000"/>
              </a:lnSpc>
              <a:spcBef>
                <a:spcPts val="200"/>
              </a:spcBef>
              <a:buFont typeface="Wingdings" pitchFamily="2" charset="2"/>
              <a:buChar char="Ø"/>
            </a:pPr>
            <a:r>
              <a:rPr lang="ru-RU" sz="2600" dirty="0" smtClean="0">
                <a:latin typeface="Constantia" pitchFamily="18" charset="0"/>
              </a:rPr>
              <a:t> Акт о выделении к уничтожению документов согласовывается с ЭК (ЦЭК) ИОГВ МО.</a:t>
            </a:r>
            <a:endParaRPr lang="ru-RU" sz="2300" dirty="0" smtClean="0"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824" y="5589240"/>
            <a:ext cx="5688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FF0000"/>
                </a:solidFill>
                <a:latin typeface="Constantia" pitchFamily="18" charset="0"/>
              </a:rPr>
              <a:t>*     приложение № 1 к Инструкции по делопроизводству в ИОГВ;</a:t>
            </a:r>
          </a:p>
          <a:p>
            <a:pPr algn="just"/>
            <a:r>
              <a:rPr lang="ru-RU" sz="1400" dirty="0" smtClean="0">
                <a:solidFill>
                  <a:srgbClr val="FF0000"/>
                </a:solidFill>
                <a:latin typeface="Constantia" pitchFamily="18" charset="0"/>
              </a:rPr>
              <a:t>**   приложение № 16 к Инструкции по делопроизводству в ИОГВ;</a:t>
            </a:r>
          </a:p>
          <a:p>
            <a:pPr algn="just"/>
            <a:r>
              <a:rPr lang="ru-RU" sz="1400" dirty="0" smtClean="0">
                <a:solidFill>
                  <a:srgbClr val="FF0000"/>
                </a:solidFill>
                <a:latin typeface="Constantia" pitchFamily="18" charset="0"/>
              </a:rPr>
              <a:t>*** порядок составления и оформления актов п. 6.5. Инструкции по делопроизводству в ИОГВ.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957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085584" cy="28803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Constantia" pitchFamily="18" charset="0"/>
              </a:rPr>
              <a:t>Трудовая книжка – </a:t>
            </a:r>
            <a:br>
              <a:rPr lang="ru-RU" dirty="0" smtClean="0">
                <a:latin typeface="Constantia" pitchFamily="18" charset="0"/>
              </a:rPr>
            </a:br>
            <a:r>
              <a:rPr lang="ru-RU" dirty="0" smtClean="0">
                <a:latin typeface="Constantia" pitchFamily="18" charset="0"/>
              </a:rPr>
              <a:t>основной документ о трудовой деятельности и трудовом стаже работника</a:t>
            </a:r>
            <a:endParaRPr lang="ru-RU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916832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847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Constantia" pitchFamily="18" charset="0"/>
              </a:rPr>
              <a:t>Порядок приема на хранение, ведения и выдачи трудовых книжек</a:t>
            </a:r>
            <a:endParaRPr lang="ru-RU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3877040"/>
          </a:xfrm>
        </p:spPr>
        <p:txBody>
          <a:bodyPr anchor="ctr">
            <a:normAutofit/>
          </a:bodyPr>
          <a:lstStyle/>
          <a:p>
            <a:pPr algn="ctr"/>
            <a:r>
              <a:rPr lang="ru-RU" dirty="0" smtClean="0">
                <a:latin typeface="Constantia" pitchFamily="18" charset="0"/>
              </a:rPr>
              <a:t>Ответственное лицо за ведение, хранение, учет и выдачу трудовых книжек назначается приказом органа</a:t>
            </a:r>
            <a:endParaRPr lang="ru-RU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73184"/>
          </a:xfrm>
        </p:spPr>
        <p:txBody>
          <a:bodyPr anchor="ctr">
            <a:noAutofit/>
          </a:bodyPr>
          <a:lstStyle/>
          <a:p>
            <a:pPr algn="ctr"/>
            <a:r>
              <a:rPr lang="ru-RU" sz="4000" dirty="0" smtClean="0">
                <a:latin typeface="Constantia" pitchFamily="18" charset="0"/>
              </a:rPr>
              <a:t>Журнал учета движения трудовых книжек и вкладышей к ним должен быть пронумерован, прошнурован, заверен подписью ответственного лица (либо руководителя органа), а также скреплен печатью или опломбирован.</a:t>
            </a:r>
            <a:endParaRPr lang="ru-RU" sz="40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234475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>
                <a:latin typeface="Constantia" pitchFamily="18" charset="0"/>
              </a:rPr>
              <a:t>о работнике (ФИО, дата рождения, образование);</a:t>
            </a:r>
          </a:p>
          <a:p>
            <a:pPr algn="just"/>
            <a:r>
              <a:rPr lang="ru-RU" sz="3200" dirty="0" smtClean="0">
                <a:latin typeface="Constantia" pitchFamily="18" charset="0"/>
              </a:rPr>
              <a:t>о выполняемой им работе, переводе на другую постоянную работу, увольнении;</a:t>
            </a:r>
          </a:p>
          <a:p>
            <a:pPr algn="just"/>
            <a:r>
              <a:rPr lang="ru-RU" sz="3200" dirty="0" smtClean="0">
                <a:latin typeface="Constantia" pitchFamily="18" charset="0"/>
              </a:rPr>
              <a:t>о времени военной службы;</a:t>
            </a:r>
          </a:p>
          <a:p>
            <a:pPr algn="just"/>
            <a:r>
              <a:rPr lang="ru-RU" sz="3200" dirty="0" smtClean="0">
                <a:latin typeface="Constantia" pitchFamily="18" charset="0"/>
              </a:rPr>
              <a:t>о присвоении классных чинов;</a:t>
            </a:r>
          </a:p>
          <a:p>
            <a:pPr algn="just"/>
            <a:r>
              <a:rPr lang="ru-RU" sz="3200" dirty="0" smtClean="0">
                <a:latin typeface="Constantia" pitchFamily="18" charset="0"/>
              </a:rPr>
              <a:t>о награждении за успехи в работе.</a:t>
            </a:r>
            <a:endParaRPr lang="ru-RU" sz="3200" dirty="0">
              <a:latin typeface="Constanti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Constantia" pitchFamily="18" charset="0"/>
              </a:rPr>
              <a:t>Сведения, которые вносятся в трудовую книжку:</a:t>
            </a:r>
            <a:endParaRPr lang="ru-RU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k_6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412776"/>
            <a:ext cx="5865820" cy="417646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onstantia" pitchFamily="18" charset="0"/>
              </a:rPr>
              <a:t>Образец титульного листа</a:t>
            </a:r>
            <a:endParaRPr lang="ru-RU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Constantia" pitchFamily="18" charset="0"/>
              </a:rPr>
              <a:t>Образец записи о приеме</a:t>
            </a:r>
            <a:endParaRPr lang="ru-RU" dirty="0">
              <a:latin typeface="Constantia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61068"/>
          <a:stretch>
            <a:fillRect/>
          </a:stretch>
        </p:blipFill>
        <p:spPr bwMode="auto">
          <a:xfrm>
            <a:off x="1475656" y="2132856"/>
            <a:ext cx="6208776" cy="2885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Constantia" pitchFamily="18" charset="0"/>
              </a:rPr>
              <a:t>Образец записи о приеме</a:t>
            </a:r>
            <a:endParaRPr lang="ru-RU" dirty="0">
              <a:latin typeface="Constantia" pitchFamily="18" charset="0"/>
            </a:endParaRPr>
          </a:p>
        </p:txBody>
      </p:sp>
      <p:pic>
        <p:nvPicPr>
          <p:cNvPr id="6" name="Содержимое 5" descr="tk_6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628800"/>
            <a:ext cx="5976664" cy="4219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Constantia" pitchFamily="18" charset="0"/>
              </a:rPr>
              <a:t>Образец внесения изменений сведений о работнике</a:t>
            </a:r>
            <a:endParaRPr lang="ru-RU" dirty="0">
              <a:latin typeface="Constantia" pitchFamily="18" charset="0"/>
            </a:endParaRPr>
          </a:p>
        </p:txBody>
      </p:sp>
      <p:pic>
        <p:nvPicPr>
          <p:cNvPr id="5" name="Содержимое 4" descr="tk_6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700807"/>
            <a:ext cx="5832648" cy="41528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8092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Нормативные правовые 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акты,</a:t>
            </a:r>
            <a:br>
              <a:rPr lang="ru-RU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регламентирующие ведение кадровой </a:t>
            </a: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документации</a:t>
            </a:r>
            <a:r>
              <a:rPr lang="ru-RU" sz="27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7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412776"/>
            <a:ext cx="8280920" cy="4635896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ru-RU" sz="1600" dirty="0">
                <a:latin typeface="Constantia" pitchFamily="18" charset="0"/>
              </a:rPr>
              <a:t> </a:t>
            </a:r>
            <a:r>
              <a:rPr lang="ru-RU" sz="1600" b="1" dirty="0">
                <a:latin typeface="Constantia" pitchFamily="18" charset="0"/>
              </a:rPr>
              <a:t>Законы Мурманской </a:t>
            </a:r>
            <a:r>
              <a:rPr lang="ru-RU" sz="1600" b="1" dirty="0" smtClean="0">
                <a:latin typeface="Constantia" pitchFamily="18" charset="0"/>
              </a:rPr>
              <a:t>области</a:t>
            </a:r>
            <a:endParaRPr lang="ru-RU" sz="400" b="1" dirty="0" smtClean="0">
              <a:latin typeface="Constantia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1400" dirty="0" smtClean="0">
                <a:latin typeface="Constantia" pitchFamily="18" charset="0"/>
              </a:rPr>
              <a:t>Закон Мурманской области от 13.10.2005 № 660-01-ЗМО «О государственной гражданской службе Мурманской области»;</a:t>
            </a:r>
            <a:endParaRPr lang="ru-RU" sz="1400" b="1" dirty="0" smtClean="0">
              <a:latin typeface="Constantia" pitchFamily="18" charset="0"/>
            </a:endParaRPr>
          </a:p>
          <a:p>
            <a:pPr lvl="0" algn="just">
              <a:lnSpc>
                <a:spcPct val="90000"/>
              </a:lnSpc>
            </a:pPr>
            <a:r>
              <a:rPr lang="ru-RU" sz="1400" dirty="0" smtClean="0">
                <a:latin typeface="Constantia" pitchFamily="18" charset="0"/>
              </a:rPr>
              <a:t>Закон </a:t>
            </a:r>
            <a:r>
              <a:rPr lang="ru-RU" sz="1400" dirty="0">
                <a:latin typeface="Constantia" pitchFamily="18" charset="0"/>
              </a:rPr>
              <a:t>Мурманской области от 20.02.2006 № 730-01-ЗМО «Об архивном деле в Мурманской области</a:t>
            </a:r>
            <a:r>
              <a:rPr lang="ru-RU" sz="1400" dirty="0" smtClean="0">
                <a:latin typeface="Constantia" pitchFamily="18" charset="0"/>
              </a:rPr>
              <a:t>».</a:t>
            </a:r>
            <a:endParaRPr lang="ru-RU" sz="1400" b="1" dirty="0">
              <a:latin typeface="Constantia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>
                <a:latin typeface="Constantia" pitchFamily="18" charset="0"/>
              </a:rPr>
              <a:t> </a:t>
            </a:r>
            <a:r>
              <a:rPr lang="ru-RU" sz="1600" b="1" dirty="0">
                <a:latin typeface="Constantia" pitchFamily="18" charset="0"/>
              </a:rPr>
              <a:t>Постановления и </a:t>
            </a:r>
            <a:r>
              <a:rPr lang="ru-RU" sz="1600" b="1" dirty="0" smtClean="0">
                <a:latin typeface="Constantia" pitchFamily="18" charset="0"/>
              </a:rPr>
              <a:t>распоряжения  Губернатора </a:t>
            </a:r>
            <a:r>
              <a:rPr lang="ru-RU" sz="1600" b="1" dirty="0">
                <a:latin typeface="Constantia" pitchFamily="18" charset="0"/>
              </a:rPr>
              <a:t>Мурманской </a:t>
            </a:r>
            <a:r>
              <a:rPr lang="ru-RU" sz="1600" b="1" dirty="0" smtClean="0">
                <a:latin typeface="Constantia" pitchFamily="18" charset="0"/>
              </a:rPr>
              <a:t>области,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smtClean="0">
                <a:latin typeface="Constantia" pitchFamily="18" charset="0"/>
              </a:rPr>
              <a:t>Правительства </a:t>
            </a:r>
            <a:r>
              <a:rPr lang="ru-RU" sz="1600" b="1" dirty="0">
                <a:latin typeface="Constantia" pitchFamily="18" charset="0"/>
              </a:rPr>
              <a:t>Мурманской </a:t>
            </a:r>
            <a:r>
              <a:rPr lang="ru-RU" sz="1600" b="1" dirty="0" smtClean="0">
                <a:latin typeface="Constantia" pitchFamily="18" charset="0"/>
              </a:rPr>
              <a:t>области</a:t>
            </a:r>
            <a:endParaRPr lang="ru-RU" sz="1600" b="1" dirty="0">
              <a:latin typeface="Constantia" pitchFamily="18" charset="0"/>
            </a:endParaRPr>
          </a:p>
          <a:p>
            <a:pPr lvl="0" algn="just">
              <a:lnSpc>
                <a:spcPct val="90000"/>
              </a:lnSpc>
            </a:pPr>
            <a:r>
              <a:rPr lang="ru-RU" sz="1400" dirty="0">
                <a:latin typeface="Constantia" pitchFamily="18" charset="0"/>
              </a:rPr>
              <a:t>Постановление Губернатора Мурманской области от 27.04.2007 № 73-ПГ «О персональных данных государственных гражданских служащих Мурманской области в исполнительных органах государственной власти Мурманской области, лиц, замещающих в них государственные должности Мурманской области, и ведении их личных дел</a:t>
            </a:r>
            <a:r>
              <a:rPr lang="ru-RU" sz="1400" dirty="0" smtClean="0">
                <a:latin typeface="Constantia" pitchFamily="18" charset="0"/>
              </a:rPr>
              <a:t>»;</a:t>
            </a:r>
            <a:endParaRPr lang="ru-RU" sz="1400" b="1" dirty="0">
              <a:latin typeface="Constantia" pitchFamily="18" charset="0"/>
            </a:endParaRPr>
          </a:p>
          <a:p>
            <a:pPr lvl="0" algn="just">
              <a:lnSpc>
                <a:spcPct val="90000"/>
              </a:lnSpc>
            </a:pPr>
            <a:r>
              <a:rPr lang="ru-RU" sz="1400" dirty="0" smtClean="0">
                <a:latin typeface="Constantia" pitchFamily="18" charset="0"/>
              </a:rPr>
              <a:t>Распоряжение </a:t>
            </a:r>
            <a:r>
              <a:rPr lang="ru-RU" sz="1400" dirty="0">
                <a:latin typeface="Constantia" pitchFamily="18" charset="0"/>
              </a:rPr>
              <a:t>Правительства Мурманской области от 20.12.2012 № 438-РП «Об инструкции по делопроизводству в исполнительных органах государственной власти Мурманской области</a:t>
            </a:r>
            <a:r>
              <a:rPr lang="ru-RU" sz="1400" dirty="0" smtClean="0">
                <a:latin typeface="Constantia" pitchFamily="18" charset="0"/>
              </a:rPr>
              <a:t>»;</a:t>
            </a:r>
            <a:endParaRPr lang="ru-RU" sz="1400" b="1" dirty="0">
              <a:latin typeface="Constantia" pitchFamily="18" charset="0"/>
            </a:endParaRPr>
          </a:p>
          <a:p>
            <a:pPr lvl="0" algn="just">
              <a:lnSpc>
                <a:spcPct val="90000"/>
              </a:lnSpc>
            </a:pPr>
            <a:r>
              <a:rPr lang="ru-RU" sz="1400" dirty="0" smtClean="0">
                <a:latin typeface="Constantia" pitchFamily="18" charset="0"/>
              </a:rPr>
              <a:t>Постановление </a:t>
            </a:r>
            <a:r>
              <a:rPr lang="ru-RU" sz="1400" dirty="0">
                <a:latin typeface="Constantia" pitchFamily="18" charset="0"/>
              </a:rPr>
              <a:t>Правительства Мурманской области от 30.01.2014 № 32-ПП «О Регламенте Правительства Мурманской области и иных исполнительных органов государственной власти Мурманской области».</a:t>
            </a:r>
            <a:endParaRPr lang="ru-RU" sz="1400" b="1" dirty="0">
              <a:latin typeface="Constantia" pitchFamily="18" charset="0"/>
            </a:endParaRPr>
          </a:p>
          <a:p>
            <a:pPr marL="109728" indent="0" algn="ctr">
              <a:buNone/>
            </a:pPr>
            <a:r>
              <a:rPr lang="ru-RU" sz="1600" b="1" dirty="0" smtClean="0">
                <a:latin typeface="Constantia" pitchFamily="18" charset="0"/>
              </a:rPr>
              <a:t>Приказ</a:t>
            </a:r>
            <a:r>
              <a:rPr lang="ru-RU" sz="1400" dirty="0">
                <a:latin typeface="Constantia" pitchFamily="18" charset="0"/>
              </a:rPr>
              <a:t> </a:t>
            </a:r>
            <a:r>
              <a:rPr lang="ru-RU" sz="1600" b="1" dirty="0" smtClean="0">
                <a:latin typeface="Constantia" pitchFamily="18" charset="0"/>
              </a:rPr>
              <a:t>Аппарата </a:t>
            </a:r>
            <a:r>
              <a:rPr lang="ru-RU" sz="1600" b="1" dirty="0">
                <a:latin typeface="Constantia" pitchFamily="18" charset="0"/>
              </a:rPr>
              <a:t>Правительства Мурманской </a:t>
            </a:r>
            <a:r>
              <a:rPr lang="ru-RU" sz="1600" b="1" dirty="0" smtClean="0">
                <a:latin typeface="Constantia" pitchFamily="18" charset="0"/>
              </a:rPr>
              <a:t>области</a:t>
            </a:r>
            <a:endParaRPr lang="ru-RU" sz="1400" b="1" dirty="0">
              <a:latin typeface="Constantia" pitchFamily="18" charset="0"/>
            </a:endParaRPr>
          </a:p>
          <a:p>
            <a:pPr lvl="0" algn="just">
              <a:lnSpc>
                <a:spcPct val="90000"/>
              </a:lnSpc>
            </a:pPr>
            <a:r>
              <a:rPr lang="ru-RU" sz="1400" dirty="0">
                <a:latin typeface="Constantia" pitchFamily="18" charset="0"/>
              </a:rPr>
              <a:t>Приказ Аппарата Правительства Мурманской области от 25.10.2013 № 225-ОД «Об утверждении Методических рекомендаций по ведению личных дел государственных гражданских служащих Мурманской области и лиц, замещающих государственные должности Мурманской области, в исполнительных органах государственной власти Мурманской области</a:t>
            </a:r>
            <a:r>
              <a:rPr lang="ru-RU" sz="1400" dirty="0" smtClean="0">
                <a:latin typeface="Constantia" pitchFamily="18" charset="0"/>
              </a:rPr>
              <a:t>»</a:t>
            </a:r>
            <a:r>
              <a:rPr lang="ru-RU" sz="1400" dirty="0">
                <a:latin typeface="Constantia" pitchFamily="18" charset="0"/>
              </a:rPr>
              <a:t>.</a:t>
            </a:r>
            <a:endParaRPr lang="ru-RU" sz="1400" b="1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209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Constantia" pitchFamily="18" charset="0"/>
              </a:rPr>
              <a:t>Образец внесения сведений об изменении образования</a:t>
            </a:r>
            <a:endParaRPr lang="ru-RU" dirty="0">
              <a:latin typeface="Constantia" pitchFamily="18" charset="0"/>
            </a:endParaRPr>
          </a:p>
        </p:txBody>
      </p:sp>
      <p:pic>
        <p:nvPicPr>
          <p:cNvPr id="6" name="Содержимое 5" descr="tk_6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844824"/>
            <a:ext cx="6068089" cy="43204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Constantia" pitchFamily="18" charset="0"/>
              </a:rPr>
              <a:t>Образец внесения сведений о службе в Вооруженных силах РФ</a:t>
            </a:r>
            <a:endParaRPr lang="ru-RU" dirty="0">
              <a:latin typeface="Constantia" pitchFamily="18" charset="0"/>
            </a:endParaRPr>
          </a:p>
        </p:txBody>
      </p:sp>
      <p:pic>
        <p:nvPicPr>
          <p:cNvPr id="5" name="Содержимое 4" descr="tk_6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772816"/>
            <a:ext cx="6158638" cy="42759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Constantia" pitchFamily="18" charset="0"/>
              </a:rPr>
              <a:t>Образец внесения </a:t>
            </a:r>
            <a:br>
              <a:rPr lang="ru-RU" sz="4000" dirty="0" smtClean="0">
                <a:latin typeface="Constantia" pitchFamily="18" charset="0"/>
              </a:rPr>
            </a:br>
            <a:r>
              <a:rPr lang="ru-RU" sz="4000" dirty="0" smtClean="0">
                <a:latin typeface="Constantia" pitchFamily="18" charset="0"/>
              </a:rPr>
              <a:t>пропущенной записи</a:t>
            </a:r>
            <a:endParaRPr lang="ru-RU" sz="4000" dirty="0">
              <a:latin typeface="Constantia" pitchFamily="18" charset="0"/>
            </a:endParaRPr>
          </a:p>
        </p:txBody>
      </p:sp>
      <p:pic>
        <p:nvPicPr>
          <p:cNvPr id="6" name="Содержимое 5" descr="primer_vneseniya_propuszennoi_zapis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772816"/>
            <a:ext cx="7009151" cy="4337154"/>
          </a:xfrm>
        </p:spPr>
      </p:pic>
      <p:sp>
        <p:nvSpPr>
          <p:cNvPr id="7" name="Овал 6"/>
          <p:cNvSpPr/>
          <p:nvPr/>
        </p:nvSpPr>
        <p:spPr>
          <a:xfrm>
            <a:off x="1259632" y="4581128"/>
            <a:ext cx="3816424" cy="72008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nstantia" pitchFamily="18" charset="0"/>
              </a:rPr>
              <a:t>Исправления записи производится путем признания ее недействительной!</a:t>
            </a:r>
            <a:endParaRPr lang="ru-RU" dirty="0">
              <a:solidFill>
                <a:srgbClr val="FF0000"/>
              </a:solidFill>
              <a:latin typeface="Constantia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b="44724"/>
          <a:stretch>
            <a:fillRect/>
          </a:stretch>
        </p:blipFill>
        <p:spPr bwMode="auto">
          <a:xfrm>
            <a:off x="1403648" y="1916832"/>
            <a:ext cx="6378575" cy="428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46085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nstantia" pitchFamily="18" charset="0"/>
              </a:rPr>
              <a:t>Дубликат трудовой книжки выдается по последнему месту работы!</a:t>
            </a:r>
            <a:r>
              <a:rPr lang="ru-RU" i="1" dirty="0" smtClean="0"/>
              <a:t> </a:t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книгу учета движения трудовых книжек и вкладышей в них вносится запись о выдаче дубликата трудовой книжки.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338437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Constantia" pitchFamily="18" charset="0"/>
              </a:rPr>
              <a:t>а) сведения об общем и (или) непрерывном стаже работы работника до поступления к данному работодателю, подтвержденном соответствующими документами;</a:t>
            </a:r>
          </a:p>
          <a:p>
            <a:pPr marL="0" indent="0" algn="just">
              <a:buNone/>
            </a:pPr>
            <a:r>
              <a:rPr lang="ru-RU" sz="2800" dirty="0" smtClean="0">
                <a:latin typeface="Constantia" pitchFamily="18" charset="0"/>
              </a:rPr>
              <a:t/>
            </a:r>
            <a:br>
              <a:rPr lang="ru-RU" sz="2800" dirty="0" smtClean="0">
                <a:latin typeface="Constantia" pitchFamily="18" charset="0"/>
              </a:rPr>
            </a:br>
            <a:r>
              <a:rPr lang="ru-RU" sz="2800" dirty="0" smtClean="0">
                <a:latin typeface="Constantia" pitchFamily="18" charset="0"/>
              </a:rPr>
              <a:t>б) сведения о работе и награждении (поощрении), которые вносились в трудовую книжку по последнему месту работы.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Constantia" pitchFamily="18" charset="0"/>
              </a:rPr>
              <a:t>При оформлении дубликата трудовой книжки в него вносятся: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k_6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484784"/>
            <a:ext cx="6270360" cy="44644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3688" y="620688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Образец оформления дубликата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k_621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1" y="52545"/>
            <a:ext cx="4680520" cy="3304447"/>
          </a:xfrm>
          <a:prstGeom prst="rect">
            <a:avLst/>
          </a:prstGeom>
        </p:spPr>
      </p:pic>
      <p:pic>
        <p:nvPicPr>
          <p:cNvPr id="3" name="Содержимое 3" descr="tk_621_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11760" y="3429000"/>
            <a:ext cx="4678485" cy="3312368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2843808" y="764704"/>
            <a:ext cx="3888432" cy="432048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339752" y="1196752"/>
            <a:ext cx="4824536" cy="1584176"/>
          </a:xfrm>
          <a:prstGeom prst="ellipse">
            <a:avLst/>
          </a:prstGeom>
          <a:noFill/>
          <a:ln w="28575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628801"/>
            <a:ext cx="8229600" cy="324036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Constantia" pitchFamily="18" charset="0"/>
              </a:rPr>
              <a:t>При выдаче каждого вкладыша в трудовой книжке ставится штамп с надписью «Выдан вкладыш» и указывается серия и номер вкладыша.</a:t>
            </a:r>
          </a:p>
          <a:p>
            <a:pPr marL="0" indent="0">
              <a:buNone/>
            </a:pPr>
            <a:endParaRPr lang="ru-RU" dirty="0" smtClean="0">
              <a:latin typeface="Constantia" pitchFamily="18" charset="0"/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Constantia" pitchFamily="18" charset="0"/>
              </a:rPr>
              <a:t>Вкладыш без трудовой книжки недействителен.</a:t>
            </a:r>
          </a:p>
          <a:p>
            <a:endParaRPr lang="ru-RU" dirty="0">
              <a:latin typeface="Constant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onstantia" pitchFamily="18" charset="0"/>
              </a:rPr>
              <a:t>Вкладыш в трудовую книжку</a:t>
            </a:r>
            <a:endParaRPr lang="ru-RU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_10-10_26-32_doc_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332656"/>
            <a:ext cx="5400600" cy="6120680"/>
          </a:xfrm>
        </p:spPr>
      </p:pic>
      <p:sp>
        <p:nvSpPr>
          <p:cNvPr id="6" name="Овал 5"/>
          <p:cNvSpPr/>
          <p:nvPr/>
        </p:nvSpPr>
        <p:spPr>
          <a:xfrm>
            <a:off x="4427984" y="188640"/>
            <a:ext cx="3456384" cy="50405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364088" y="3861048"/>
            <a:ext cx="2304256" cy="36004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23322" cy="134621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Нормативно-методические документы,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унифицирующие ведение кадровой документации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775535"/>
            <a:ext cx="8568951" cy="4245754"/>
          </a:xfrm>
        </p:spPr>
        <p:txBody>
          <a:bodyPr>
            <a:normAutofit fontScale="32500" lnSpcReduction="20000"/>
          </a:bodyPr>
          <a:lstStyle/>
          <a:p>
            <a:pPr marL="109728" indent="0" algn="ctr">
              <a:buNone/>
            </a:pPr>
            <a:r>
              <a:rPr lang="ru-RU" sz="5600" b="1" dirty="0" smtClean="0">
                <a:latin typeface="Constantia" pitchFamily="18" charset="0"/>
              </a:rPr>
              <a:t>Федеральная архивная служба России</a:t>
            </a:r>
          </a:p>
          <a:p>
            <a:pPr marL="109728" indent="0" algn="ctr">
              <a:buNone/>
            </a:pPr>
            <a:endParaRPr lang="ru-RU" sz="2500" b="1" dirty="0">
              <a:latin typeface="Constantia" pitchFamily="18" charset="0"/>
            </a:endParaRPr>
          </a:p>
          <a:p>
            <a:pPr lvl="0" algn="just"/>
            <a:r>
              <a:rPr lang="ru-RU" sz="5600" dirty="0" smtClean="0">
                <a:latin typeface="Constantia" pitchFamily="18" charset="0"/>
              </a:rPr>
              <a:t>Основные </a:t>
            </a:r>
            <a:r>
              <a:rPr lang="ru-RU" sz="5600" dirty="0">
                <a:latin typeface="Constantia" pitchFamily="18" charset="0"/>
              </a:rPr>
              <a:t>Правила работы архивов организаций, одобренные решением Коллегии </a:t>
            </a:r>
            <a:r>
              <a:rPr lang="ru-RU" sz="5600" dirty="0" err="1">
                <a:latin typeface="Constantia" pitchFamily="18" charset="0"/>
              </a:rPr>
              <a:t>Росархива</a:t>
            </a:r>
            <a:r>
              <a:rPr lang="ru-RU" sz="5600" dirty="0">
                <a:latin typeface="Constantia" pitchFamily="18" charset="0"/>
              </a:rPr>
              <a:t> от </a:t>
            </a:r>
            <a:r>
              <a:rPr lang="ru-RU" sz="5600" dirty="0" smtClean="0">
                <a:latin typeface="Constantia" pitchFamily="18" charset="0"/>
              </a:rPr>
              <a:t>06.02.2002;</a:t>
            </a:r>
            <a:endParaRPr lang="ru-RU" sz="5600" b="1" dirty="0">
              <a:latin typeface="Constantia" pitchFamily="18" charset="0"/>
            </a:endParaRPr>
          </a:p>
          <a:p>
            <a:pPr algn="just"/>
            <a:r>
              <a:rPr lang="ru-RU" sz="5600" dirty="0">
                <a:latin typeface="Constantia" pitchFamily="18" charset="0"/>
              </a:rPr>
              <a:t>Приказ Министерства культуры Российской Федерации от 25.08.2010 № 558 «Об утверждении «Перечня типовых управленческих архивных документов, образующихся в процессе деятельности государственных органов, органов местного самоуправления и организаций, с указанием сроков хранения», согласованный Решением ЦЭПК при </a:t>
            </a:r>
            <a:r>
              <a:rPr lang="ru-RU" sz="5600" dirty="0" err="1">
                <a:latin typeface="Constantia" pitchFamily="18" charset="0"/>
              </a:rPr>
              <a:t>Росархиве</a:t>
            </a:r>
            <a:r>
              <a:rPr lang="ru-RU" sz="5600" dirty="0">
                <a:latin typeface="Constantia" pitchFamily="18" charset="0"/>
              </a:rPr>
              <a:t> от </a:t>
            </a:r>
            <a:r>
              <a:rPr lang="ru-RU" sz="5600" dirty="0" smtClean="0">
                <a:latin typeface="Constantia" pitchFamily="18" charset="0"/>
              </a:rPr>
              <a:t>15.09.2009;</a:t>
            </a:r>
            <a:endParaRPr lang="ru-RU" sz="5600" b="1" dirty="0">
              <a:latin typeface="Constantia" pitchFamily="18" charset="0"/>
            </a:endParaRPr>
          </a:p>
          <a:p>
            <a:pPr lvl="0" algn="just"/>
            <a:r>
              <a:rPr lang="ru-RU" sz="5600" dirty="0" smtClean="0">
                <a:latin typeface="Constantia" pitchFamily="18" charset="0"/>
              </a:rPr>
              <a:t>Методические </a:t>
            </a:r>
            <a:r>
              <a:rPr lang="ru-RU" sz="5600" dirty="0">
                <a:latin typeface="Constantia" pitchFamily="18" charset="0"/>
              </a:rPr>
              <a:t>рекомендации по разработке инструкций по делопроизводству в федеральных органах исполнительной власти, утвержденные Приказом </a:t>
            </a:r>
            <a:r>
              <a:rPr lang="ru-RU" sz="5600" dirty="0" err="1">
                <a:latin typeface="Constantia" pitchFamily="18" charset="0"/>
              </a:rPr>
              <a:t>Росархива</a:t>
            </a:r>
            <a:r>
              <a:rPr lang="ru-RU" sz="5600" dirty="0">
                <a:latin typeface="Constantia" pitchFamily="18" charset="0"/>
              </a:rPr>
              <a:t> от 23.12.2009 № 76.</a:t>
            </a:r>
            <a:endParaRPr lang="ru-RU" sz="5600" b="1" dirty="0">
              <a:latin typeface="Constantia" pitchFamily="18" charset="0"/>
            </a:endParaRPr>
          </a:p>
          <a:p>
            <a:pPr marL="109728" indent="0" algn="ctr">
              <a:buNone/>
            </a:pPr>
            <a:endParaRPr lang="ru-RU" sz="2500" b="1" i="1" dirty="0" smtClean="0">
              <a:latin typeface="Constantia" pitchFamily="18" charset="0"/>
            </a:endParaRPr>
          </a:p>
          <a:p>
            <a:pPr marL="109728" indent="0" algn="ctr">
              <a:buNone/>
            </a:pPr>
            <a:r>
              <a:rPr lang="ru-RU" sz="5600" b="1" i="1" dirty="0">
                <a:latin typeface="Constantia" pitchFamily="18" charset="0"/>
              </a:rPr>
              <a:t> </a:t>
            </a:r>
            <a:r>
              <a:rPr lang="ru-RU" sz="5600" b="1" dirty="0" smtClean="0">
                <a:latin typeface="Constantia" pitchFamily="18" charset="0"/>
              </a:rPr>
              <a:t>Государственный архив Мурманской области</a:t>
            </a:r>
          </a:p>
          <a:p>
            <a:pPr marL="109728" indent="0" algn="ctr">
              <a:buNone/>
            </a:pPr>
            <a:endParaRPr lang="ru-RU" sz="2500" b="1" dirty="0">
              <a:latin typeface="Constantia" pitchFamily="18" charset="0"/>
            </a:endParaRPr>
          </a:p>
          <a:p>
            <a:pPr lvl="0" algn="just"/>
            <a:r>
              <a:rPr lang="ru-RU" sz="5600" dirty="0" smtClean="0">
                <a:latin typeface="Constantia" pitchFamily="18" charset="0"/>
              </a:rPr>
              <a:t>Памятка </a:t>
            </a:r>
            <a:r>
              <a:rPr lang="ru-RU" sz="5600" dirty="0">
                <a:latin typeface="Constantia" pitchFamily="18" charset="0"/>
              </a:rPr>
              <a:t>по составлению и оформлению описей дел, одобренная </a:t>
            </a:r>
            <a:r>
              <a:rPr lang="ru-RU" sz="5600" dirty="0" smtClean="0">
                <a:latin typeface="Constantia" pitchFamily="18" charset="0"/>
              </a:rPr>
              <a:t>решением </a:t>
            </a:r>
            <a:r>
              <a:rPr lang="ru-RU" sz="5600" dirty="0">
                <a:latin typeface="Constantia" pitchFamily="18" charset="0"/>
              </a:rPr>
              <a:t>методической комиссии отдела архивов Аппарата Правительства Мурманской области от 11.03.2011 протокол № </a:t>
            </a:r>
            <a:r>
              <a:rPr lang="ru-RU" sz="5600" dirty="0" smtClean="0">
                <a:latin typeface="Constantia" pitchFamily="18" charset="0"/>
              </a:rPr>
              <a:t>3.</a:t>
            </a:r>
            <a:endParaRPr lang="ru-RU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57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394645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2"/>
                </a:solidFill>
                <a:latin typeface="Constantia" pitchFamily="18" charset="0"/>
              </a:rPr>
              <a:t>Работодатель обязан выдать работнику в день увольнения (последний день работы) его трудовую книжку с внесенной в нее записью об увольнении.</a:t>
            </a:r>
            <a:endParaRPr lang="ru-RU" sz="4000" dirty="0">
              <a:solidFill>
                <a:schemeClr val="accent2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Constantia" pitchFamily="18" charset="0"/>
              </a:rPr>
              <a:t>Образец уведомления о получении трудовой книжки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844824"/>
            <a:ext cx="77048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 smtClean="0">
                <a:latin typeface="Constantia" pitchFamily="18" charset="0"/>
              </a:rPr>
              <a:t>Управление государственной службы и кадров Аппарата Правительства Мурманской области уведомляет Вас, что в соответствии со статьей 84.1 Трудового кодекса Российской Федерации в день прекращения трудового договора работодатель обязан выдать работнику трудовую книжку.</a:t>
            </a:r>
          </a:p>
          <a:p>
            <a:pPr indent="457200" algn="just"/>
            <a:r>
              <a:rPr lang="ru-RU" dirty="0" smtClean="0">
                <a:latin typeface="Constantia" pitchFamily="18" charset="0"/>
              </a:rPr>
              <a:t>Просим явиться в управление государственной службы и кадров Аппарата Правительства Мурманской области (г. Мурманск, пр. Ленина, д. 75, </a:t>
            </a:r>
            <a:r>
              <a:rPr lang="ru-RU" dirty="0" err="1" smtClean="0">
                <a:latin typeface="Constantia" pitchFamily="18" charset="0"/>
              </a:rPr>
              <a:t>каб</a:t>
            </a:r>
            <a:r>
              <a:rPr lang="ru-RU" dirty="0" smtClean="0">
                <a:latin typeface="Constantia" pitchFamily="18" charset="0"/>
              </a:rPr>
              <a:t>. 316) и получить трудовую книжку либо дать письменное согласие на отправление ее по почте.</a:t>
            </a:r>
          </a:p>
          <a:p>
            <a:pPr indent="457200" algn="just"/>
            <a:r>
              <a:rPr lang="ru-RU" dirty="0" smtClean="0">
                <a:latin typeface="Constantia" pitchFamily="18" charset="0"/>
              </a:rPr>
              <a:t>Сообщаем также, что со дня направления настоящего уведомления работодатель освобождается от ответственности за задержку выдачи трудовой книжки.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727" b="861"/>
          <a:stretch>
            <a:fillRect/>
          </a:stretch>
        </p:blipFill>
        <p:spPr bwMode="auto">
          <a:xfrm>
            <a:off x="1691680" y="476672"/>
            <a:ext cx="5990977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4392488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latin typeface="Constantia" pitchFamily="18" charset="0"/>
              </a:rPr>
              <a:t>СПАСИБО </a:t>
            </a:r>
            <a:br>
              <a:rPr lang="ru-RU" sz="7200" dirty="0" smtClean="0">
                <a:latin typeface="Constantia" pitchFamily="18" charset="0"/>
              </a:rPr>
            </a:br>
            <a:r>
              <a:rPr lang="ru-RU" sz="7200" dirty="0" smtClean="0">
                <a:latin typeface="Constantia" pitchFamily="18" charset="0"/>
              </a:rPr>
              <a:t>ЗА ВНИМАНИЕ!</a:t>
            </a:r>
            <a:endParaRPr lang="ru-RU" sz="72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Constantia" pitchFamily="18" charset="0"/>
              </a:rPr>
              <a:t>Формирование документов кадрового делопроизводства 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1615736"/>
            <a:ext cx="4058088" cy="1093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Constantia" pitchFamily="18" charset="0"/>
                <a:cs typeface="Times New Roman" pitchFamily="18" charset="0"/>
              </a:rPr>
              <a:t>Документы</a:t>
            </a:r>
            <a:endParaRPr lang="ru-RU" sz="3600" dirty="0">
              <a:latin typeface="Constantia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>
            <a:endCxn id="15" idx="0"/>
          </p:cNvCxnSpPr>
          <p:nvPr/>
        </p:nvCxnSpPr>
        <p:spPr>
          <a:xfrm flipH="1">
            <a:off x="1313895" y="2708920"/>
            <a:ext cx="1817945" cy="5403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endCxn id="16" idx="0"/>
          </p:cNvCxnSpPr>
          <p:nvPr/>
        </p:nvCxnSpPr>
        <p:spPr>
          <a:xfrm flipH="1">
            <a:off x="3491390" y="2708920"/>
            <a:ext cx="490" cy="5314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endCxn id="17" idx="0"/>
          </p:cNvCxnSpPr>
          <p:nvPr/>
        </p:nvCxnSpPr>
        <p:spPr>
          <a:xfrm flipH="1">
            <a:off x="5504156" y="2708920"/>
            <a:ext cx="3948" cy="558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endCxn id="18" idx="0"/>
          </p:cNvCxnSpPr>
          <p:nvPr/>
        </p:nvCxnSpPr>
        <p:spPr>
          <a:xfrm>
            <a:off x="6012160" y="2708920"/>
            <a:ext cx="1573322" cy="558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41538" y="3249226"/>
            <a:ext cx="1544714" cy="11158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Дела постоянного хранения</a:t>
            </a:r>
            <a:endParaRPr lang="ru-RU" sz="16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98811" y="3240349"/>
            <a:ext cx="1585157" cy="11540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Дела по личному составу</a:t>
            </a:r>
            <a:endParaRPr lang="ru-RU" sz="1600" dirty="0">
              <a:latin typeface="Constantia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87410" y="3266983"/>
            <a:ext cx="1633491" cy="11363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Дела временного (свыше 10 лет) хранения</a:t>
            </a:r>
            <a:endParaRPr lang="ru-RU" sz="16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782540" y="3266982"/>
            <a:ext cx="1605884" cy="10981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Дела временного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 (до 10 лет) хранения</a:t>
            </a:r>
            <a:endParaRPr lang="ru-RU" sz="16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4941168"/>
            <a:ext cx="4154755" cy="10801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Constantia" pitchFamily="18" charset="0"/>
              </a:rPr>
              <a:t>Номенклатура дел</a:t>
            </a:r>
            <a:endParaRPr lang="ru-RU" sz="3600" dirty="0">
              <a:solidFill>
                <a:schemeClr val="tx1"/>
              </a:solidFill>
              <a:latin typeface="Constantia" pitchFamily="18" charset="0"/>
            </a:endParaRPr>
          </a:p>
        </p:txBody>
      </p:sp>
      <p:cxnSp>
        <p:nvCxnSpPr>
          <p:cNvPr id="9" name="Прямая соединительная линия 8"/>
          <p:cNvCxnSpPr>
            <a:stCxn id="15" idx="2"/>
          </p:cNvCxnSpPr>
          <p:nvPr/>
        </p:nvCxnSpPr>
        <p:spPr>
          <a:xfrm>
            <a:off x="1313895" y="4365104"/>
            <a:ext cx="1673929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16" idx="2"/>
          </p:cNvCxnSpPr>
          <p:nvPr/>
        </p:nvCxnSpPr>
        <p:spPr>
          <a:xfrm flipH="1">
            <a:off x="3491389" y="4394447"/>
            <a:ext cx="1" cy="5467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7" idx="2"/>
          </p:cNvCxnSpPr>
          <p:nvPr/>
        </p:nvCxnSpPr>
        <p:spPr>
          <a:xfrm>
            <a:off x="5504156" y="4403324"/>
            <a:ext cx="3948" cy="537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8" idx="2"/>
          </p:cNvCxnSpPr>
          <p:nvPr/>
        </p:nvCxnSpPr>
        <p:spPr>
          <a:xfrm flipH="1">
            <a:off x="6084168" y="4365103"/>
            <a:ext cx="1501314" cy="5760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501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Номенклатура дел отдела 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(управления, сектора) ИОГВ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(образец оформления) 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530120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1800" dirty="0" smtClean="0">
                <a:latin typeface="Constantia" pitchFamily="18" charset="0"/>
              </a:rPr>
              <a:t>Наименование ИОГВ МО</a:t>
            </a:r>
          </a:p>
          <a:p>
            <a:pPr marL="109728" indent="0">
              <a:buNone/>
            </a:pPr>
            <a:r>
              <a:rPr lang="ru-RU" sz="1800" dirty="0" smtClean="0">
                <a:latin typeface="Constantia" pitchFamily="18" charset="0"/>
              </a:rPr>
              <a:t>Наименование структурного подразделения – 00-11</a:t>
            </a:r>
          </a:p>
          <a:p>
            <a:pPr marL="109728" indent="0">
              <a:buNone/>
            </a:pPr>
            <a:endParaRPr lang="ru-RU" sz="1000" dirty="0" smtClean="0">
              <a:latin typeface="Constantia" pitchFamily="18" charset="0"/>
            </a:endParaRPr>
          </a:p>
          <a:p>
            <a:pPr marL="109728" indent="0">
              <a:buNone/>
            </a:pPr>
            <a:r>
              <a:rPr lang="ru-RU" sz="1800" dirty="0" smtClean="0">
                <a:latin typeface="Constantia" pitchFamily="18" charset="0"/>
              </a:rPr>
              <a:t>НОМЕНКЛАТУРА ДЕЛ</a:t>
            </a:r>
          </a:p>
          <a:p>
            <a:pPr marL="109728" indent="0">
              <a:buNone/>
            </a:pPr>
            <a:r>
              <a:rPr lang="ru-RU" sz="1800" dirty="0" smtClean="0">
                <a:latin typeface="Constantia" pitchFamily="18" charset="0"/>
              </a:rPr>
              <a:t>на 2014 год</a:t>
            </a:r>
            <a:endParaRPr lang="ru-RU" sz="900" dirty="0">
              <a:latin typeface="Constantia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84334683"/>
              </p:ext>
            </p:extLst>
          </p:nvPr>
        </p:nvGraphicFramePr>
        <p:xfrm>
          <a:off x="611560" y="2996952"/>
          <a:ext cx="7856757" cy="2323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6489"/>
                <a:gridCol w="2915808"/>
                <a:gridCol w="729143"/>
                <a:gridCol w="1822859"/>
                <a:gridCol w="1312458"/>
              </a:tblGrid>
              <a:tr h="53762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onstantia" pitchFamily="18" charset="0"/>
                        </a:rPr>
                        <a:t>Индекс дела</a:t>
                      </a:r>
                      <a:endParaRPr lang="ru-RU" sz="1200" dirty="0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onstantia" pitchFamily="18" charset="0"/>
                        </a:rPr>
                        <a:t>Заголовок дела</a:t>
                      </a:r>
                      <a:endParaRPr lang="ru-RU" dirty="0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onstantia" pitchFamily="18" charset="0"/>
                        </a:rPr>
                        <a:t>Кол-во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Constantia" pitchFamily="18" charset="0"/>
                        </a:rPr>
                        <a:t>дел</a:t>
                      </a:r>
                      <a:endParaRPr lang="ru-RU" sz="1200" dirty="0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onstantia" pitchFamily="18" charset="0"/>
                        </a:rPr>
                        <a:t>Срок хранения дела,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Constantia" pitchFamily="18" charset="0"/>
                        </a:rPr>
                        <a:t>№ ст. по перечню</a:t>
                      </a:r>
                      <a:endParaRPr lang="ru-RU" sz="1200" dirty="0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onstantia" pitchFamily="18" charset="0"/>
                        </a:rPr>
                        <a:t>Примечание</a:t>
                      </a:r>
                      <a:endParaRPr lang="ru-RU" sz="1200" dirty="0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257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onstantia" pitchFamily="18" charset="0"/>
                        </a:rPr>
                        <a:t>1</a:t>
                      </a:r>
                      <a:endParaRPr lang="ru-RU" sz="1200" dirty="0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onstantia" pitchFamily="18" charset="0"/>
                        </a:rPr>
                        <a:t>2</a:t>
                      </a:r>
                      <a:endParaRPr lang="ru-RU" sz="1200" dirty="0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onstantia" pitchFamily="18" charset="0"/>
                        </a:rPr>
                        <a:t>3</a:t>
                      </a:r>
                      <a:endParaRPr lang="ru-RU" sz="1200" dirty="0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onstantia" pitchFamily="18" charset="0"/>
                        </a:rPr>
                        <a:t>4</a:t>
                      </a:r>
                      <a:endParaRPr lang="ru-RU" sz="1200" dirty="0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onstantia" pitchFamily="18" charset="0"/>
                        </a:rPr>
                        <a:t>5</a:t>
                      </a:r>
                      <a:endParaRPr lang="ru-RU" sz="1200" dirty="0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590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itchFamily="18" charset="0"/>
                        </a:rPr>
                        <a:t>00-11-01</a:t>
                      </a:r>
                      <a:endParaRPr lang="ru-RU" sz="1400" dirty="0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Constantia" pitchFamily="18" charset="0"/>
                        </a:rPr>
                        <a:t>Приказы руководителя по основной деятельности (копии)</a:t>
                      </a:r>
                      <a:endParaRPr lang="ru-RU" sz="1400" dirty="0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onstantia" pitchFamily="18" charset="0"/>
                        </a:rPr>
                        <a:t>2</a:t>
                      </a:r>
                      <a:endParaRPr lang="ru-RU" sz="1600" dirty="0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itchFamily="18" charset="0"/>
                        </a:rPr>
                        <a:t>До минования надобности,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Constantia" pitchFamily="18" charset="0"/>
                        </a:rPr>
                        <a:t>ст.  19 а</a:t>
                      </a:r>
                      <a:endParaRPr lang="ru-RU" sz="1400" dirty="0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Constantia" pitchFamily="18" charset="0"/>
                        </a:rPr>
                        <a:t>Подлин</a:t>
                      </a:r>
                      <a:r>
                        <a:rPr lang="ru-RU" sz="1400" dirty="0" smtClean="0">
                          <a:latin typeface="Constantia" pitchFamily="18" charset="0"/>
                        </a:rPr>
                        <a:t>. в деле 00-10-04</a:t>
                      </a:r>
                      <a:endParaRPr lang="ru-RU" sz="1400" dirty="0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607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itchFamily="18" charset="0"/>
                        </a:rPr>
                        <a:t>00-11-02</a:t>
                      </a:r>
                      <a:endParaRPr lang="ru-RU" sz="1400" dirty="0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Constantia" pitchFamily="18" charset="0"/>
                        </a:rPr>
                        <a:t>Акты приема-передачи личных дел государственных гражданских служащих</a:t>
                      </a:r>
                      <a:endParaRPr lang="ru-RU" sz="1400" dirty="0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itchFamily="18" charset="0"/>
                        </a:rPr>
                        <a:t>75 лет,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Constantia" pitchFamily="18" charset="0"/>
                        </a:rPr>
                        <a:t> ст. 667</a:t>
                      </a:r>
                      <a:endParaRPr lang="ru-RU" sz="1400" dirty="0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5301208"/>
            <a:ext cx="78488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Наименование должности руководителя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структурного подразделения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             ______________      	 _____________________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дата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(подпись)              	 (расшифровка подписи)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6237312"/>
            <a:ext cx="30963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Constantia" pitchFamily="18" charset="0"/>
              </a:rPr>
              <a:t>(п. 8, приложение № 22 к Инструкции по делопроизводству</a:t>
            </a:r>
            <a:r>
              <a:rPr lang="ru-RU" sz="1400" dirty="0" smtClean="0">
                <a:latin typeface="Constantia" pitchFamily="18" charset="0"/>
              </a:rPr>
              <a:t>)</a:t>
            </a:r>
            <a:endParaRPr lang="ru-RU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029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35416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Документы,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необходимые для составления номенклатуры дел структурного подразделения</a:t>
            </a:r>
            <a:endParaRPr lang="ru-RU" sz="2600" dirty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101498"/>
            <a:ext cx="8784976" cy="2983686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Штатное расписание</a:t>
            </a:r>
          </a:p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Положение о структурном подразделении   </a:t>
            </a:r>
          </a:p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Должностные регламенты специалистов отдела</a:t>
            </a:r>
          </a:p>
          <a:p>
            <a:pPr algn="just"/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Перечень типовых управленческих документов с указанием сроков хранения, утвержденный приказом Минкультуры РФ от 25.08.2010 № 558</a:t>
            </a:r>
            <a:endParaRPr lang="ru-RU" sz="2800" i="1" dirty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788024" y="210149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9928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Constantia" pitchFamily="18" charset="0"/>
              </a:rPr>
              <a:t>Индекс дела в номенклатуре дел </a:t>
            </a:r>
            <a:br>
              <a:rPr lang="ru-RU" sz="3200" dirty="0" smtClean="0">
                <a:latin typeface="Constantia" pitchFamily="18" charset="0"/>
              </a:rPr>
            </a:br>
            <a:r>
              <a:rPr lang="ru-RU" sz="3200" dirty="0" smtClean="0">
                <a:latin typeface="Constantia" pitchFamily="18" charset="0"/>
              </a:rPr>
              <a:t>структурного подразделения</a:t>
            </a:r>
            <a:endParaRPr lang="ru-RU" sz="3200" dirty="0">
              <a:latin typeface="Constant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3792" y="2961120"/>
            <a:ext cx="2196000" cy="154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itchFamily="18" charset="0"/>
              </a:rPr>
              <a:t>Индекс</a:t>
            </a:r>
            <a:r>
              <a:rPr lang="ru-RU" b="1" dirty="0" smtClean="0">
                <a:solidFill>
                  <a:schemeClr val="tx1"/>
                </a:solidFill>
                <a:latin typeface="Constantia" pitchFamily="18" charset="0"/>
              </a:rPr>
              <a:t> ИОГВ</a:t>
            </a:r>
            <a:r>
              <a:rPr lang="ru-RU" dirty="0" smtClean="0">
                <a:solidFill>
                  <a:schemeClr val="tx1"/>
                </a:solidFill>
                <a:latin typeface="Constantia" pitchFamily="18" charset="0"/>
              </a:rPr>
              <a:t>, </a:t>
            </a:r>
            <a:r>
              <a:rPr lang="ru-RU" sz="1400" dirty="0" smtClean="0">
                <a:solidFill>
                  <a:schemeClr val="tx1"/>
                </a:solidFill>
                <a:latin typeface="Constantia" pitchFamily="18" charset="0"/>
              </a:rPr>
              <a:t>утвержденный приказом Аппарата Правительства Мурманской области от 27.05.2013 № 117-ОД </a:t>
            </a:r>
            <a:endParaRPr lang="ru-RU" sz="14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48824" y="3609192"/>
            <a:ext cx="2196000" cy="154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itchFamily="18" charset="0"/>
              </a:rPr>
              <a:t>Индекс</a:t>
            </a:r>
            <a:r>
              <a:rPr lang="ru-RU" b="1" dirty="0" smtClean="0">
                <a:solidFill>
                  <a:schemeClr val="tx1"/>
                </a:solidFill>
                <a:latin typeface="Constantia" pitchFamily="18" charset="0"/>
              </a:rPr>
              <a:t> структурного подразделения </a:t>
            </a:r>
            <a:r>
              <a:rPr lang="ru-RU" dirty="0" smtClean="0">
                <a:solidFill>
                  <a:schemeClr val="tx1"/>
                </a:solidFill>
                <a:latin typeface="Constantia" pitchFamily="18" charset="0"/>
              </a:rPr>
              <a:t>ИОГВ</a:t>
            </a:r>
            <a:endParaRPr lang="ru-RU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04254" y="3033128"/>
            <a:ext cx="2196000" cy="154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itchFamily="18" charset="0"/>
              </a:rPr>
              <a:t>Индекс</a:t>
            </a:r>
            <a:r>
              <a:rPr lang="ru-RU" b="1" dirty="0" smtClean="0">
                <a:solidFill>
                  <a:schemeClr val="tx1"/>
                </a:solidFill>
                <a:latin typeface="Constantia" pitchFamily="18" charset="0"/>
              </a:rPr>
              <a:t> дела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onstantia" pitchFamily="18" charset="0"/>
              </a:rPr>
              <a:t>по номенклатуре дел </a:t>
            </a:r>
            <a:r>
              <a:rPr lang="ru-RU" b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endParaRPr lang="ru-RU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1880" y="1556792"/>
            <a:ext cx="212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Constantia" pitchFamily="18" charset="0"/>
              </a:rPr>
              <a:t>00 – 11 - 09</a:t>
            </a:r>
            <a:endParaRPr lang="ru-RU" sz="3200" dirty="0"/>
          </a:p>
        </p:txBody>
      </p:sp>
      <p:cxnSp>
        <p:nvCxnSpPr>
          <p:cNvPr id="17" name="Прямая со стрелкой 16"/>
          <p:cNvCxnSpPr>
            <a:stCxn id="15" idx="2"/>
            <a:endCxn id="11" idx="0"/>
          </p:cNvCxnSpPr>
          <p:nvPr/>
        </p:nvCxnSpPr>
        <p:spPr>
          <a:xfrm>
            <a:off x="4528456" y="2071734"/>
            <a:ext cx="18368" cy="15374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4" idx="2"/>
            <a:endCxn id="10" idx="0"/>
          </p:cNvCxnSpPr>
          <p:nvPr/>
        </p:nvCxnSpPr>
        <p:spPr>
          <a:xfrm flipH="1">
            <a:off x="1601792" y="2071734"/>
            <a:ext cx="2178120" cy="8893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513652" y="1639686"/>
            <a:ext cx="532520" cy="43204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262196" y="1639686"/>
            <a:ext cx="532520" cy="43204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975584" y="1628800"/>
            <a:ext cx="532520" cy="43204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>
            <a:stCxn id="16" idx="2"/>
            <a:endCxn id="12" idx="0"/>
          </p:cNvCxnSpPr>
          <p:nvPr/>
        </p:nvCxnSpPr>
        <p:spPr>
          <a:xfrm>
            <a:off x="5241844" y="2060848"/>
            <a:ext cx="2260410" cy="9722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5499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4896544"/>
          </a:xfrm>
          <a:noFill/>
          <a:ln>
            <a:solidFill>
              <a:schemeClr val="accent3"/>
            </a:solidFill>
          </a:ln>
        </p:spPr>
        <p:txBody>
          <a:bodyPr>
            <a:normAutofit/>
          </a:bodyPr>
          <a:lstStyle/>
          <a:p>
            <a:r>
              <a:rPr lang="ru-RU" sz="2200" dirty="0" smtClean="0">
                <a:latin typeface="Constantia" pitchFamily="18" charset="0"/>
              </a:rPr>
              <a:t>название </a:t>
            </a:r>
            <a:r>
              <a:rPr lang="ru-RU" sz="2200" b="1" dirty="0">
                <a:solidFill>
                  <a:schemeClr val="accent1"/>
                </a:solidFill>
                <a:latin typeface="Constantia" pitchFamily="18" charset="0"/>
              </a:rPr>
              <a:t>вида дела </a:t>
            </a:r>
            <a:r>
              <a:rPr lang="ru-RU" sz="2200" dirty="0">
                <a:latin typeface="Constantia" pitchFamily="18" charset="0"/>
              </a:rPr>
              <a:t>(переписка, документы, журнал и т.п.) </a:t>
            </a:r>
            <a:r>
              <a:rPr lang="ru-RU" sz="2000" dirty="0">
                <a:latin typeface="Constantia" pitchFamily="18" charset="0"/>
              </a:rPr>
              <a:t>или </a:t>
            </a:r>
            <a:r>
              <a:rPr lang="ru-RU" sz="2200" b="1" dirty="0">
                <a:solidFill>
                  <a:schemeClr val="accent1"/>
                </a:solidFill>
                <a:latin typeface="Constantia" pitchFamily="18" charset="0"/>
              </a:rPr>
              <a:t>вида </a:t>
            </a:r>
            <a:r>
              <a:rPr lang="ru-RU" sz="2200" b="1" dirty="0" smtClean="0">
                <a:solidFill>
                  <a:schemeClr val="accent1"/>
                </a:solidFill>
                <a:latin typeface="Constantia" pitchFamily="18" charset="0"/>
              </a:rPr>
              <a:t>документов </a:t>
            </a:r>
            <a:r>
              <a:rPr lang="ru-RU" sz="2200" dirty="0">
                <a:latin typeface="Constantia" pitchFamily="18" charset="0"/>
              </a:rPr>
              <a:t>(приказы, протоколы, отчеты и т.п.);</a:t>
            </a:r>
          </a:p>
          <a:p>
            <a:r>
              <a:rPr lang="ru-RU" sz="2200" dirty="0" smtClean="0">
                <a:latin typeface="Constantia" pitchFamily="18" charset="0"/>
              </a:rPr>
              <a:t>название  </a:t>
            </a:r>
            <a:r>
              <a:rPr lang="ru-RU" sz="2200" b="1" dirty="0">
                <a:solidFill>
                  <a:schemeClr val="accent3"/>
                </a:solidFill>
                <a:latin typeface="Constantia" pitchFamily="18" charset="0"/>
              </a:rPr>
              <a:t>автора</a:t>
            </a:r>
            <a:r>
              <a:rPr lang="ru-RU" sz="2200" dirty="0">
                <a:latin typeface="Constantia" pitchFamily="18" charset="0"/>
              </a:rPr>
              <a:t> </a:t>
            </a:r>
            <a:r>
              <a:rPr lang="ru-RU" sz="2200" dirty="0" smtClean="0">
                <a:latin typeface="Constantia" pitchFamily="18" charset="0"/>
              </a:rPr>
              <a:t>документа и (или) </a:t>
            </a:r>
            <a:r>
              <a:rPr lang="ru-RU" sz="2200" b="1" dirty="0" smtClean="0">
                <a:solidFill>
                  <a:schemeClr val="accent3"/>
                </a:solidFill>
                <a:latin typeface="Constantia" pitchFamily="18" charset="0"/>
              </a:rPr>
              <a:t>темы</a:t>
            </a:r>
            <a:r>
              <a:rPr lang="ru-RU" sz="2200" dirty="0" smtClean="0">
                <a:latin typeface="Constantia" pitchFamily="18" charset="0"/>
              </a:rPr>
              <a:t>;</a:t>
            </a:r>
            <a:endParaRPr lang="ru-RU" sz="2200" dirty="0">
              <a:latin typeface="Constantia" pitchFamily="18" charset="0"/>
            </a:endParaRPr>
          </a:p>
          <a:p>
            <a:r>
              <a:rPr lang="ru-RU" sz="2200" dirty="0" smtClean="0">
                <a:latin typeface="Constantia" pitchFamily="18" charset="0"/>
              </a:rPr>
              <a:t>название  </a:t>
            </a:r>
            <a:r>
              <a:rPr lang="ru-RU" sz="2200" b="1" dirty="0">
                <a:solidFill>
                  <a:srgbClr val="00B050"/>
                </a:solidFill>
                <a:latin typeface="Constantia" pitchFamily="18" charset="0"/>
              </a:rPr>
              <a:t>адресата</a:t>
            </a:r>
            <a:r>
              <a:rPr lang="ru-RU" sz="2200" dirty="0">
                <a:latin typeface="Constantia" pitchFamily="18" charset="0"/>
              </a:rPr>
              <a:t> или </a:t>
            </a:r>
            <a:r>
              <a:rPr lang="ru-RU" sz="2200" b="1" dirty="0">
                <a:solidFill>
                  <a:srgbClr val="00B050"/>
                </a:solidFill>
                <a:latin typeface="Constantia" pitchFamily="18" charset="0"/>
              </a:rPr>
              <a:t>корреспондента</a:t>
            </a:r>
            <a:r>
              <a:rPr lang="ru-RU" sz="2200" dirty="0">
                <a:latin typeface="Constantia" pitchFamily="18" charset="0"/>
              </a:rPr>
              <a:t> документа;</a:t>
            </a:r>
          </a:p>
          <a:p>
            <a:r>
              <a:rPr lang="ru-RU" sz="2200" b="1" dirty="0" smtClean="0">
                <a:solidFill>
                  <a:schemeClr val="accent2"/>
                </a:solidFill>
                <a:latin typeface="Constantia" pitchFamily="18" charset="0"/>
              </a:rPr>
              <a:t>дата</a:t>
            </a:r>
            <a:r>
              <a:rPr lang="ru-RU" sz="2200" dirty="0" smtClean="0">
                <a:latin typeface="Constantia" pitchFamily="18" charset="0"/>
              </a:rPr>
              <a:t>, </a:t>
            </a:r>
            <a:r>
              <a:rPr lang="ru-RU" sz="2200" b="1" dirty="0" smtClean="0">
                <a:solidFill>
                  <a:schemeClr val="accent2"/>
                </a:solidFill>
                <a:latin typeface="Constantia" pitchFamily="18" charset="0"/>
              </a:rPr>
              <a:t>период</a:t>
            </a:r>
            <a:r>
              <a:rPr lang="ru-RU" sz="2200" dirty="0" smtClean="0">
                <a:latin typeface="Constantia" pitchFamily="18" charset="0"/>
              </a:rPr>
              <a:t>, </a:t>
            </a:r>
            <a:r>
              <a:rPr lang="ru-RU" sz="2200" dirty="0">
                <a:latin typeface="Constantia" pitchFamily="18" charset="0"/>
              </a:rPr>
              <a:t>к которым относятся документы дела;</a:t>
            </a:r>
          </a:p>
          <a:p>
            <a:r>
              <a:rPr lang="ru-RU" sz="2200" dirty="0" smtClean="0">
                <a:latin typeface="Constantia" pitchFamily="18" charset="0"/>
              </a:rPr>
              <a:t>указание </a:t>
            </a:r>
            <a:r>
              <a:rPr lang="ru-RU" sz="2200" dirty="0">
                <a:latin typeface="Constantia" pitchFamily="18" charset="0"/>
              </a:rPr>
              <a:t>на </a:t>
            </a:r>
            <a:r>
              <a:rPr lang="ru-RU" sz="2200" b="1" dirty="0" err="1" smtClean="0">
                <a:solidFill>
                  <a:schemeClr val="accent4"/>
                </a:solidFill>
                <a:latin typeface="Constantia" pitchFamily="18" charset="0"/>
              </a:rPr>
              <a:t>копийность</a:t>
            </a:r>
            <a:r>
              <a:rPr lang="ru-RU" sz="2200" b="1" dirty="0" smtClean="0">
                <a:latin typeface="Constantia" pitchFamily="18" charset="0"/>
              </a:rPr>
              <a:t>, </a:t>
            </a:r>
            <a:r>
              <a:rPr lang="ru-RU" sz="2200" b="1" dirty="0" smtClean="0">
                <a:solidFill>
                  <a:schemeClr val="accent4"/>
                </a:solidFill>
                <a:latin typeface="Constantia" pitchFamily="18" charset="0"/>
              </a:rPr>
              <a:t>разновидность</a:t>
            </a:r>
            <a:r>
              <a:rPr lang="ru-RU" sz="2200" b="1" dirty="0" smtClean="0">
                <a:latin typeface="Constantia" pitchFamily="18" charset="0"/>
              </a:rPr>
              <a:t> </a:t>
            </a:r>
            <a:r>
              <a:rPr lang="ru-RU" sz="2200" dirty="0">
                <a:latin typeface="Constantia" pitchFamily="18" charset="0"/>
              </a:rPr>
              <a:t>документов </a:t>
            </a:r>
            <a:r>
              <a:rPr lang="ru-RU" sz="2200" dirty="0" smtClean="0">
                <a:latin typeface="Constantia" pitchFamily="18" charset="0"/>
              </a:rPr>
              <a:t>дела</a:t>
            </a:r>
            <a:endParaRPr lang="ru-RU" sz="2200" dirty="0">
              <a:latin typeface="Constantia" pitchFamily="18" charset="0"/>
            </a:endParaRPr>
          </a:p>
          <a:p>
            <a:pPr marL="0" indent="0">
              <a:buNone/>
            </a:pPr>
            <a:endParaRPr lang="ru-RU" dirty="0">
              <a:latin typeface="Constanti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9412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заголовков дел 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3840" y="3720550"/>
            <a:ext cx="1368152" cy="5292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itchFamily="18" charset="0"/>
              </a:rPr>
              <a:t>переписка</a:t>
            </a:r>
            <a:endParaRPr lang="ru-RU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3510" y="3717032"/>
            <a:ext cx="1368000" cy="52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itchFamily="18" charset="0"/>
              </a:rPr>
              <a:t>документы</a:t>
            </a:r>
            <a:endParaRPr lang="ru-RU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5678" y="3717032"/>
            <a:ext cx="1080000" cy="52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itchFamily="18" charset="0"/>
              </a:rPr>
              <a:t>журнал</a:t>
            </a:r>
            <a:endParaRPr lang="ru-RU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39814" y="3717032"/>
            <a:ext cx="1224000" cy="5292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itchFamily="18" charset="0"/>
              </a:rPr>
              <a:t>приказы</a:t>
            </a:r>
            <a:endParaRPr lang="ru-RU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12160" y="3717032"/>
            <a:ext cx="1368152" cy="5292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itchFamily="18" charset="0"/>
              </a:rPr>
              <a:t>протоколы</a:t>
            </a:r>
            <a:endParaRPr lang="ru-RU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8682" y="3725486"/>
            <a:ext cx="1008112" cy="5292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itchFamily="18" charset="0"/>
              </a:rPr>
              <a:t>отчет</a:t>
            </a:r>
            <a:endParaRPr lang="ru-RU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54894" y="4545150"/>
            <a:ext cx="1224136" cy="576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Constantia" pitchFamily="18" charset="0"/>
              </a:rPr>
              <a:t>р</a:t>
            </a:r>
            <a:r>
              <a:rPr lang="ru-RU" sz="1200" dirty="0" smtClean="0">
                <a:solidFill>
                  <a:schemeClr val="tx1"/>
                </a:solidFill>
                <a:latin typeface="Constantia" pitchFamily="18" charset="0"/>
              </a:rPr>
              <a:t>уководителя по основной деятельности</a:t>
            </a:r>
            <a:endParaRPr lang="ru-RU" sz="12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33932" y="4540956"/>
            <a:ext cx="1368000" cy="576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Constantia" pitchFamily="18" charset="0"/>
              </a:rPr>
              <a:t>заседаний аттестационной комиссии</a:t>
            </a:r>
            <a:endParaRPr lang="ru-RU" sz="12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4537584"/>
            <a:ext cx="1368152" cy="576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Constantia" pitchFamily="18" charset="0"/>
              </a:rPr>
              <a:t>по правовым вопросам деятельности</a:t>
            </a:r>
            <a:endParaRPr lang="ru-RU" sz="1200" dirty="0">
              <a:solidFill>
                <a:schemeClr val="tx1"/>
              </a:solidFill>
              <a:latin typeface="Constantia" pitchFamily="18" charset="0"/>
            </a:endParaRPr>
          </a:p>
        </p:txBody>
      </p:sp>
      <p:cxnSp>
        <p:nvCxnSpPr>
          <p:cNvPr id="20" name="Прямая соединительная линия 19"/>
          <p:cNvCxnSpPr>
            <a:stCxn id="4" idx="2"/>
          </p:cNvCxnSpPr>
          <p:nvPr/>
        </p:nvCxnSpPr>
        <p:spPr>
          <a:xfrm>
            <a:off x="1077916" y="4249758"/>
            <a:ext cx="0" cy="49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1918590" y="4540956"/>
            <a:ext cx="1368000" cy="576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Constantia" pitchFamily="18" charset="0"/>
              </a:rPr>
              <a:t>о разработке учебных программ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567872" y="4537584"/>
            <a:ext cx="1008000" cy="576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Constantia" pitchFamily="18" charset="0"/>
              </a:rPr>
              <a:t>о работе отдела</a:t>
            </a:r>
            <a:endParaRPr lang="ru-RU" sz="12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585450" y="5373216"/>
            <a:ext cx="998385" cy="5400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за год</a:t>
            </a:r>
            <a:endParaRPr lang="ru-RU" sz="16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433256" y="4540956"/>
            <a:ext cx="1080000" cy="576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Constantia" pitchFamily="18" charset="0"/>
              </a:rPr>
              <a:t>учета личных дел</a:t>
            </a:r>
            <a:endParaRPr lang="ru-RU" sz="12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95537" y="5373217"/>
            <a:ext cx="1368151" cy="57606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Constantia" pitchFamily="18" charset="0"/>
              </a:rPr>
              <a:t>с прокуратурой Мурманской области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907705" y="5373216"/>
            <a:ext cx="1418387" cy="658991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Constantia" pitchFamily="18" charset="0"/>
              </a:rPr>
              <a:t>(проекты, информации, заключения и др.)</a:t>
            </a:r>
            <a:endParaRPr lang="ru-RU" sz="1100" dirty="0">
              <a:solidFill>
                <a:schemeClr val="tx1"/>
              </a:solidFill>
              <a:latin typeface="Constantia" pitchFamily="18" charset="0"/>
            </a:endParaRPr>
          </a:p>
        </p:txBody>
      </p:sp>
      <p:cxnSp>
        <p:nvCxnSpPr>
          <p:cNvPr id="33" name="Прямая соединительная линия 32"/>
          <p:cNvCxnSpPr>
            <a:stCxn id="4" idx="2"/>
            <a:endCxn id="18" idx="0"/>
          </p:cNvCxnSpPr>
          <p:nvPr/>
        </p:nvCxnSpPr>
        <p:spPr>
          <a:xfrm>
            <a:off x="1077916" y="4249758"/>
            <a:ext cx="1696" cy="287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5" idx="2"/>
            <a:endCxn id="24" idx="0"/>
          </p:cNvCxnSpPr>
          <p:nvPr/>
        </p:nvCxnSpPr>
        <p:spPr>
          <a:xfrm>
            <a:off x="2587510" y="4246232"/>
            <a:ext cx="15080" cy="2947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6" idx="2"/>
            <a:endCxn id="39" idx="0"/>
          </p:cNvCxnSpPr>
          <p:nvPr/>
        </p:nvCxnSpPr>
        <p:spPr>
          <a:xfrm>
            <a:off x="3955678" y="4246232"/>
            <a:ext cx="17578" cy="2947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7" idx="2"/>
            <a:endCxn id="12" idx="0"/>
          </p:cNvCxnSpPr>
          <p:nvPr/>
        </p:nvCxnSpPr>
        <p:spPr>
          <a:xfrm>
            <a:off x="5251814" y="4246240"/>
            <a:ext cx="15148" cy="298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stCxn id="8" idx="2"/>
            <a:endCxn id="15" idx="0"/>
          </p:cNvCxnSpPr>
          <p:nvPr/>
        </p:nvCxnSpPr>
        <p:spPr>
          <a:xfrm>
            <a:off x="6696236" y="4246240"/>
            <a:ext cx="21696" cy="294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9" idx="2"/>
            <a:endCxn id="27" idx="0"/>
          </p:cNvCxnSpPr>
          <p:nvPr/>
        </p:nvCxnSpPr>
        <p:spPr>
          <a:xfrm>
            <a:off x="8062738" y="4254694"/>
            <a:ext cx="9134" cy="282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36" idx="0"/>
            <a:endCxn id="27" idx="2"/>
          </p:cNvCxnSpPr>
          <p:nvPr/>
        </p:nvCxnSpPr>
        <p:spPr>
          <a:xfrm flipH="1" flipV="1">
            <a:off x="8071872" y="5113584"/>
            <a:ext cx="12771" cy="259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>
            <a:stCxn id="47" idx="0"/>
            <a:endCxn id="24" idx="2"/>
          </p:cNvCxnSpPr>
          <p:nvPr/>
        </p:nvCxnSpPr>
        <p:spPr>
          <a:xfrm flipH="1" flipV="1">
            <a:off x="2602590" y="5116956"/>
            <a:ext cx="14309" cy="2562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stCxn id="42" idx="0"/>
            <a:endCxn id="18" idx="2"/>
          </p:cNvCxnSpPr>
          <p:nvPr/>
        </p:nvCxnSpPr>
        <p:spPr>
          <a:xfrm flipH="1" flipV="1">
            <a:off x="1079612" y="5113584"/>
            <a:ext cx="1" cy="259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9557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640</TotalTime>
  <Words>1582</Words>
  <Application>Microsoft Office PowerPoint</Application>
  <PresentationFormat>Экран (4:3)</PresentationFormat>
  <Paragraphs>346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Открытая</vt:lpstr>
      <vt:lpstr>Занятие № 1 Формирование документов по личному составу</vt:lpstr>
      <vt:lpstr> Нормативные правовые акты, регламентирующие ведение кадровой документации </vt:lpstr>
      <vt:lpstr>Нормативные правовые акты, регламентирующие ведение кадровой документации </vt:lpstr>
      <vt:lpstr>Нормативно-методические документы, унифицирующие ведение кадровой документации</vt:lpstr>
      <vt:lpstr>Формирование документов кадрового делопроизводства </vt:lpstr>
      <vt:lpstr> Номенклатура дел отдела  (управления, сектора) ИОГВ  (образец оформления)   </vt:lpstr>
      <vt:lpstr>Документы,  необходимые для составления номенклатуры дел структурного подразделения</vt:lpstr>
      <vt:lpstr>Индекс дела в номенклатуре дел  структурного подразделения</vt:lpstr>
      <vt:lpstr>Составление заголовков дел </vt:lpstr>
      <vt:lpstr> Перечень  типовых управленческих документов  с указанием сроков хранения (12 разделов) </vt:lpstr>
      <vt:lpstr>Образец оформления обложки дела в соответствии с номенклатурой дел (приложение № 24 к Инструкции по делопроизводству)</vt:lpstr>
      <vt:lpstr>Образец оформления корешка дела в соответствии с номенклатурой дел</vt:lpstr>
      <vt:lpstr>Журналы (книги)</vt:lpstr>
      <vt:lpstr>Оформление и упорядочение  личных карточек (ф. Т-2ГС) </vt:lpstr>
      <vt:lpstr>Оформление обложки личного дела</vt:lpstr>
      <vt:lpstr>Образец оформления листа ознакомления</vt:lpstr>
      <vt:lpstr>Образец оформления внутренней описи в личном деле</vt:lpstr>
      <vt:lpstr>Акт приема-передачи личных дел</vt:lpstr>
      <vt:lpstr>Оформление протоколов и формирование их в дела</vt:lpstr>
      <vt:lpstr>Составление актов,  формирование их в дела </vt:lpstr>
      <vt:lpstr>Трудовая книжка –  основной документ о трудовой деятельности и трудовом стаже работника</vt:lpstr>
      <vt:lpstr>Порядок приема на хранение, ведения и выдачи трудовых книжек</vt:lpstr>
      <vt:lpstr>Ответственное лицо за ведение, хранение, учет и выдачу трудовых книжек назначается приказом органа</vt:lpstr>
      <vt:lpstr>Журнал учета движения трудовых книжек и вкладышей к ним должен быть пронумерован, прошнурован, заверен подписью ответственного лица (либо руководителя органа), а также скреплен печатью или опломбирован.</vt:lpstr>
      <vt:lpstr>Сведения, которые вносятся в трудовую книжку:</vt:lpstr>
      <vt:lpstr>Образец титульного листа</vt:lpstr>
      <vt:lpstr>Образец записи о приеме</vt:lpstr>
      <vt:lpstr>Образец записи о приеме</vt:lpstr>
      <vt:lpstr>Образец внесения изменений сведений о работнике</vt:lpstr>
      <vt:lpstr>Образец внесения сведений об изменении образования</vt:lpstr>
      <vt:lpstr>Образец внесения сведений о службе в Вооруженных силах РФ</vt:lpstr>
      <vt:lpstr>Образец внесения  пропущенной записи</vt:lpstr>
      <vt:lpstr>Исправления записи производится путем признания ее недействительной!</vt:lpstr>
      <vt:lpstr>Дубликат трудовой книжки выдается по последнему месту работы!   В книгу учета движения трудовых книжек и вкладышей в них вносится запись о выдаче дубликата трудовой книжки.</vt:lpstr>
      <vt:lpstr>При оформлении дубликата трудовой книжки в него вносятся:</vt:lpstr>
      <vt:lpstr>Слайд 36</vt:lpstr>
      <vt:lpstr>Слайд 37</vt:lpstr>
      <vt:lpstr>Вкладыш в трудовую книжку</vt:lpstr>
      <vt:lpstr>Слайд 39</vt:lpstr>
      <vt:lpstr>Работодатель обязан выдать работнику в день увольнения (последний день работы) его трудовую книжку с внесенной в нее записью об увольнении.</vt:lpstr>
      <vt:lpstr>Образец уведомления о получении трудовой книжки</vt:lpstr>
      <vt:lpstr>Слайд 42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vvmedvedeva</dc:creator>
  <cp:lastModifiedBy>vvmedvedeva</cp:lastModifiedBy>
  <cp:revision>66</cp:revision>
  <dcterms:created xsi:type="dcterms:W3CDTF">2014-03-24T13:37:25Z</dcterms:created>
  <dcterms:modified xsi:type="dcterms:W3CDTF">2014-04-04T10:06:48Z</dcterms:modified>
</cp:coreProperties>
</file>